
<file path=[Content_Types].xml><?xml version="1.0" encoding="utf-8"?>
<Types xmlns="http://schemas.openxmlformats.org/package/2006/content-types">
  <Default Extension="png" ContentType="image/png"/>
  <Default Extension="tmp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5" r:id="rId2"/>
    <p:sldId id="276" r:id="rId3"/>
    <p:sldId id="277" r:id="rId4"/>
    <p:sldId id="256" r:id="rId5"/>
    <p:sldId id="278" r:id="rId6"/>
    <p:sldId id="279" r:id="rId7"/>
    <p:sldId id="280" r:id="rId8"/>
    <p:sldId id="281" r:id="rId9"/>
    <p:sldId id="257" r:id="rId10"/>
    <p:sldId id="258" r:id="rId11"/>
    <p:sldId id="259" r:id="rId12"/>
    <p:sldId id="292" r:id="rId13"/>
    <p:sldId id="283" r:id="rId14"/>
    <p:sldId id="286" r:id="rId15"/>
    <p:sldId id="287" r:id="rId16"/>
    <p:sldId id="288" r:id="rId17"/>
    <p:sldId id="289" r:id="rId18"/>
    <p:sldId id="290" r:id="rId19"/>
    <p:sldId id="291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3" r:id="rId28"/>
    <p:sldId id="300" r:id="rId29"/>
    <p:sldId id="301" r:id="rId30"/>
    <p:sldId id="302" r:id="rId31"/>
    <p:sldId id="304" r:id="rId32"/>
    <p:sldId id="305" r:id="rId33"/>
    <p:sldId id="306" r:id="rId34"/>
    <p:sldId id="307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17" r:id="rId44"/>
    <p:sldId id="318" r:id="rId45"/>
    <p:sldId id="319" r:id="rId46"/>
    <p:sldId id="320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-58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2/20/2021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7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17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17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7521200" cy="35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▸"/>
              <a:defRPr/>
            </a:lvl1pPr>
            <a:lvl2pPr marL="1219170" lvl="1" indent="-457189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▹"/>
              <a:defRPr/>
            </a:lvl2pPr>
            <a:lvl3pPr marL="1828754" lvl="2" indent="-457189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▹"/>
              <a:defRPr/>
            </a:lvl3pPr>
            <a:lvl4pPr marL="2438339" lvl="3" indent="-474121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4pPr>
            <a:lvl5pPr marL="3047924" lvl="4" indent="-474121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5pPr>
            <a:lvl6pPr marL="3657509" lvl="5" indent="-474121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6pPr>
            <a:lvl7pPr marL="4267093" lvl="6" indent="-474121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7pPr>
            <a:lvl8pPr marL="4876678" lvl="7" indent="-474121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8pPr>
            <a:lvl9pPr marL="5486263" lvl="8" indent="-474121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33" name="Google Shape;33;p17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820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2/20/2021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  <p:sldLayoutId id="214748368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30.png"/><Relationship Id="rId4" Type="http://schemas.openxmlformats.org/officeDocument/2006/relationships/image" Target="../media/image29.tm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30.png"/><Relationship Id="rId5" Type="http://schemas.openxmlformats.org/officeDocument/2006/relationships/image" Target="../media/image29.tmp"/><Relationship Id="rId4" Type="http://schemas.openxmlformats.org/officeDocument/2006/relationships/image" Target="../media/image31.tmp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5.png"/><Relationship Id="rId4" Type="http://schemas.openxmlformats.org/officeDocument/2006/relationships/image" Target="../media/image4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5.png"/><Relationship Id="rId4" Type="http://schemas.openxmlformats.org/officeDocument/2006/relationships/image" Target="../media/image4.tm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tmp"/><Relationship Id="rId7" Type="http://schemas.openxmlformats.org/officeDocument/2006/relationships/image" Target="../media/image11.tm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tmp"/><Relationship Id="rId5" Type="http://schemas.openxmlformats.org/officeDocument/2006/relationships/image" Target="../media/image9.tmp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71281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 smtClean="0">
                <a:solidFill>
                  <a:srgbClr val="FF0000"/>
                </a:solidFill>
              </a:rPr>
              <a:t>COURSE BOOK </a:t>
            </a:r>
          </a:p>
          <a:p>
            <a:pPr marL="0" lvl="0" indent="0">
              <a:buNone/>
            </a:pPr>
            <a:r>
              <a:rPr lang="en-US" b="1" i="1" dirty="0"/>
              <a:t>Life I</a:t>
            </a:r>
            <a:r>
              <a:rPr lang="en-US" b="1" i="1" dirty="0" smtClean="0"/>
              <a:t>ntermediate </a:t>
            </a:r>
            <a:r>
              <a:rPr lang="en-US" b="1" i="1" dirty="0"/>
              <a:t>Student’s Book, </a:t>
            </a:r>
            <a:r>
              <a:rPr lang="en-US" b="1" dirty="0"/>
              <a:t>2</a:t>
            </a:r>
            <a:r>
              <a:rPr lang="en-US" b="1" baseline="30000" dirty="0"/>
              <a:t>nd</a:t>
            </a:r>
            <a:r>
              <a:rPr lang="en-US" b="1" dirty="0"/>
              <a:t> Edition. </a:t>
            </a:r>
            <a:endParaRPr lang="en-US" b="1" dirty="0" smtClean="0"/>
          </a:p>
          <a:p>
            <a:pPr marL="0" lvl="0" indent="0">
              <a:buNone/>
            </a:pPr>
            <a:r>
              <a:rPr lang="en-US" dirty="0" smtClean="0"/>
              <a:t>National </a:t>
            </a:r>
            <a:r>
              <a:rPr lang="en-US" dirty="0"/>
              <a:t>Geographic Learning, </a:t>
            </a:r>
            <a:r>
              <a:rPr lang="en-US" dirty="0" err="1"/>
              <a:t>Cengage</a:t>
            </a:r>
            <a:r>
              <a:rPr lang="en-US" dirty="0"/>
              <a:t> Learning. </a:t>
            </a:r>
            <a:endParaRPr lang="en-US" dirty="0" smtClean="0"/>
          </a:p>
          <a:p>
            <a:pPr marL="0" lvl="0" indent="0">
              <a:buNone/>
            </a:pPr>
            <a:r>
              <a:rPr lang="en-US" dirty="0"/>
              <a:t>(Unit 1- 4)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3637612" y="360610"/>
            <a:ext cx="48075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INTRODUCTION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3074" name="Picture 2" descr="Kết quả hình ảnh cho life intermediate STUDENT BOOK second edi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31" y="1721479"/>
            <a:ext cx="3371850" cy="475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31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16459" y="2243970"/>
            <a:ext cx="697923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a light material obtained from the bark (= outer layer) of a </a:t>
            </a:r>
            <a:r>
              <a:rPr lang="en-GB" dirty="0" smtClean="0"/>
              <a:t>tree</a:t>
            </a:r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12130"/>
            <a:ext cx="8596668" cy="1320800"/>
          </a:xfrm>
        </p:spPr>
        <p:txBody>
          <a:bodyPr/>
          <a:lstStyle/>
          <a:p>
            <a:r>
              <a:rPr lang="en-GB" dirty="0" smtClean="0"/>
              <a:t>TEACHING VOCABULARY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230706"/>
            <a:ext cx="8596668" cy="3821806"/>
          </a:xfrm>
        </p:spPr>
        <p:txBody>
          <a:bodyPr>
            <a:normAutofit/>
          </a:bodyPr>
          <a:lstStyle/>
          <a:p>
            <a:r>
              <a:rPr lang="en-GB" dirty="0"/>
              <a:t>cork  /</a:t>
            </a:r>
            <a:r>
              <a:rPr lang="en-GB" dirty="0" err="1"/>
              <a:t>kɔːk</a:t>
            </a:r>
            <a:r>
              <a:rPr lang="en-GB" dirty="0"/>
              <a:t>/:       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/>
              <a:t>i</a:t>
            </a:r>
            <a:r>
              <a:rPr lang="en-GB" dirty="0" smtClean="0"/>
              <a:t>dentify: </a:t>
            </a:r>
          </a:p>
          <a:p>
            <a:endParaRPr lang="en-GB" dirty="0" smtClean="0"/>
          </a:p>
          <a:p>
            <a:r>
              <a:rPr lang="en-GB" dirty="0" smtClean="0"/>
              <a:t>psychologist: </a:t>
            </a:r>
          </a:p>
          <a:p>
            <a:endParaRPr lang="en-GB" dirty="0" smtClean="0"/>
          </a:p>
          <a:p>
            <a:r>
              <a:rPr lang="en-GB" dirty="0"/>
              <a:t>a</a:t>
            </a:r>
            <a:r>
              <a:rPr lang="en-GB" dirty="0" smtClean="0"/>
              <a:t>nalyse: </a:t>
            </a:r>
          </a:p>
          <a:p>
            <a:endParaRPr lang="en-GB" dirty="0" smtClean="0"/>
          </a:p>
          <a:p>
            <a:r>
              <a:rPr lang="en-GB" dirty="0"/>
              <a:t>p</a:t>
            </a:r>
            <a:r>
              <a:rPr lang="en-GB" dirty="0" smtClean="0"/>
              <a:t>rediction: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471" y="280119"/>
            <a:ext cx="2984695" cy="19848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95246" y="3033941"/>
            <a:ext cx="926576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to recognize someone or something and say or prove who or what that person or thing </a:t>
            </a:r>
            <a:r>
              <a:rPr lang="en-GB" dirty="0" smtClean="0"/>
              <a:t>is</a:t>
            </a:r>
          </a:p>
          <a:p>
            <a:r>
              <a:rPr lang="en-GB" dirty="0" err="1" smtClean="0"/>
              <a:t>e.g</a:t>
            </a:r>
            <a:r>
              <a:rPr lang="en-GB" dirty="0"/>
              <a:t>: Even the smallest baby can identify its mother by her voice</a:t>
            </a:r>
            <a:r>
              <a:rPr lang="en-GB" dirty="0" smtClean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6459" y="3788958"/>
            <a:ext cx="926576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someone who studies the human mind and human emotions and behaviour, and how different situations have an effect on people: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95246" y="4655276"/>
            <a:ext cx="81019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to study or examine something in detail, in order to discover more about it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47646" y="5450573"/>
            <a:ext cx="66134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a statement about what you think will happen in the future</a:t>
            </a:r>
          </a:p>
        </p:txBody>
      </p:sp>
    </p:spTree>
    <p:extLst>
      <p:ext uri="{BB962C8B-B14F-4D97-AF65-F5344CB8AC3E}">
        <p14:creationId xmlns:p14="http://schemas.microsoft.com/office/powerpoint/2010/main" val="202632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6297769" cy="6880897"/>
          </a:xfr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638" y="0"/>
            <a:ext cx="6331362" cy="688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1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520" y="2173468"/>
            <a:ext cx="8596668" cy="3880773"/>
          </a:xfrm>
        </p:spPr>
        <p:txBody>
          <a:bodyPr>
            <a:normAutofit/>
          </a:bodyPr>
          <a:lstStyle/>
          <a:p>
            <a:r>
              <a:rPr lang="en-GB" sz="2800" dirty="0" smtClean="0"/>
              <a:t>How do films, news report, and TV shows influence our opinions of other cultural groups.</a:t>
            </a:r>
            <a:endParaRPr lang="en-GB" sz="2800" dirty="0"/>
          </a:p>
        </p:txBody>
      </p:sp>
      <p:sp>
        <p:nvSpPr>
          <p:cNvPr id="4" name="Rectangle 3"/>
          <p:cNvSpPr/>
          <p:nvPr/>
        </p:nvSpPr>
        <p:spPr>
          <a:xfrm>
            <a:off x="3408650" y="636259"/>
            <a:ext cx="39837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DISCUSSION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117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4" y="223234"/>
            <a:ext cx="8596668" cy="652529"/>
          </a:xfrm>
        </p:spPr>
        <p:txBody>
          <a:bodyPr>
            <a:normAutofit/>
          </a:bodyPr>
          <a:lstStyle/>
          <a:p>
            <a:r>
              <a:rPr lang="en-GB" sz="3200" b="1" dirty="0" smtClean="0"/>
              <a:t>Choose the correct verb.</a:t>
            </a:r>
            <a:endParaRPr lang="en-GB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667" y="1562635"/>
            <a:ext cx="9303794" cy="4919728"/>
          </a:xfrm>
        </p:spPr>
        <p:txBody>
          <a:bodyPr>
            <a:normAutofit/>
          </a:bodyPr>
          <a:lstStyle/>
          <a:p>
            <a:pPr>
              <a:buAutoNum type="arabicPeriod"/>
            </a:pPr>
            <a:r>
              <a:rPr lang="en-GB" dirty="0" smtClean="0"/>
              <a:t>When I learn new words, I always __________in groups (nouns, adjectives, verbs, etc.)</a:t>
            </a:r>
          </a:p>
          <a:p>
            <a:pPr>
              <a:buAutoNum type="arabicPeriod"/>
            </a:pPr>
            <a:r>
              <a:rPr lang="en-GB" dirty="0" smtClean="0"/>
              <a:t>When I have to take a decision, I __________ very carefully first.</a:t>
            </a:r>
          </a:p>
          <a:p>
            <a:pPr>
              <a:buAutoNum type="arabicPeriod"/>
            </a:pPr>
            <a:r>
              <a:rPr lang="en-GB" dirty="0" smtClean="0"/>
              <a:t>We should do something everyday that makes us __________ good about ourselves.</a:t>
            </a:r>
          </a:p>
          <a:p>
            <a:pPr>
              <a:buAutoNum type="arabicPeriod"/>
            </a:pPr>
            <a:r>
              <a:rPr lang="en-GB" dirty="0" smtClean="0"/>
              <a:t>These days, not many people __________ hats in everyday life.</a:t>
            </a:r>
          </a:p>
          <a:p>
            <a:pPr>
              <a:buAutoNum type="arabicPeriod"/>
            </a:pPr>
            <a:r>
              <a:rPr lang="en-GB" dirty="0" smtClean="0"/>
              <a:t>The weather is so strange at the moment. It’s hard to __________ a prediction about the weekend.</a:t>
            </a:r>
          </a:p>
          <a:p>
            <a:pPr>
              <a:buAutoNum type="arabicPeriod"/>
            </a:pPr>
            <a:r>
              <a:rPr lang="en-GB" dirty="0" smtClean="0"/>
              <a:t>The optician says I have to __________ glasses all the time now.</a:t>
            </a:r>
          </a:p>
          <a:p>
            <a:pPr>
              <a:buAutoNum type="arabicPeriod"/>
            </a:pPr>
            <a:r>
              <a:rPr lang="en-GB" dirty="0" smtClean="0"/>
              <a:t>I hope the teacher __________ my friends and I into the same class.</a:t>
            </a:r>
          </a:p>
          <a:p>
            <a:pPr>
              <a:buAutoNum type="arabicPeriod"/>
            </a:pPr>
            <a:r>
              <a:rPr lang="en-GB" dirty="0" smtClean="0"/>
              <a:t>When I __________ sentences, I understand them better.</a:t>
            </a:r>
          </a:p>
          <a:p>
            <a:pPr>
              <a:buAutoNum type="arabicPeriod"/>
            </a:pPr>
            <a:r>
              <a:rPr lang="en-GB" dirty="0" smtClean="0"/>
              <a:t>I always __________ nervous when speaking in front of a new class.</a:t>
            </a:r>
          </a:p>
          <a:p>
            <a:pPr>
              <a:buAutoNum type="arabicPeriod"/>
            </a:pPr>
            <a:r>
              <a:rPr lang="en-GB" dirty="0" smtClean="0"/>
              <a:t>In the first few days of a course, I always __________ an effort.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0158" y="850006"/>
            <a:ext cx="955711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analyse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2213031" y="873616"/>
            <a:ext cx="590226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feel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3086648" y="873616"/>
            <a:ext cx="742511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make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4166327" y="873616"/>
            <a:ext cx="530915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put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4975550" y="890925"/>
            <a:ext cx="694421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wear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1222616" y="6168980"/>
            <a:ext cx="9248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Which form are they in: present simple or present continuous?</a:t>
            </a:r>
            <a:endParaRPr lang="en-GB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40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274750"/>
            <a:ext cx="9574249" cy="704044"/>
          </a:xfrm>
        </p:spPr>
        <p:txBody>
          <a:bodyPr>
            <a:noAutofit/>
          </a:bodyPr>
          <a:lstStyle/>
          <a:p>
            <a:r>
              <a:rPr lang="en-GB" sz="2800" b="1" dirty="0" smtClean="0"/>
              <a:t>Look at these sentences, are they correct or incorrect?</a:t>
            </a:r>
            <a:endParaRPr lang="en-GB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0213" y="1094704"/>
            <a:ext cx="8596668" cy="5241702"/>
          </a:xfrm>
        </p:spPr>
        <p:txBody>
          <a:bodyPr>
            <a:noAutofit/>
          </a:bodyPr>
          <a:lstStyle/>
          <a:p>
            <a:pPr>
              <a:buAutoNum type="arabicPeriod"/>
            </a:pPr>
            <a:r>
              <a:rPr lang="en-GB" sz="2400" dirty="0" smtClean="0"/>
              <a:t>I’m having blue eyes.</a:t>
            </a:r>
          </a:p>
          <a:p>
            <a:pPr>
              <a:buAutoNum type="arabicPeriod"/>
            </a:pPr>
            <a:r>
              <a:rPr lang="en-GB" sz="2400" dirty="0" smtClean="0"/>
              <a:t>I take the train to work most days.</a:t>
            </a:r>
          </a:p>
          <a:p>
            <a:pPr>
              <a:buAutoNum type="arabicPeriod"/>
            </a:pPr>
            <a:r>
              <a:rPr lang="en-GB" sz="2400" dirty="0" smtClean="0"/>
              <a:t>Are you reading anything interesting at the moment?</a:t>
            </a:r>
          </a:p>
          <a:p>
            <a:pPr>
              <a:buAutoNum type="arabicPeriod"/>
            </a:pPr>
            <a:r>
              <a:rPr lang="en-GB" sz="2400" dirty="0" smtClean="0"/>
              <a:t>School children in my country aren’t wearing a uniform.</a:t>
            </a:r>
          </a:p>
          <a:p>
            <a:pPr>
              <a:buAutoNum type="arabicPeriod"/>
            </a:pPr>
            <a:r>
              <a:rPr lang="en-GB" sz="2400" dirty="0" smtClean="0"/>
              <a:t>Sorry, I can’t talk now. I drive.</a:t>
            </a:r>
          </a:p>
          <a:p>
            <a:pPr>
              <a:buAutoNum type="arabicPeriod"/>
            </a:pPr>
            <a:r>
              <a:rPr lang="en-GB" sz="2400" dirty="0" smtClean="0"/>
              <a:t>Are you believing this news story?</a:t>
            </a:r>
          </a:p>
          <a:p>
            <a:pPr>
              <a:buAutoNum type="arabicPeriod"/>
            </a:pPr>
            <a:r>
              <a:rPr lang="en-GB" sz="2400" dirty="0" smtClean="0"/>
              <a:t>Do you know my friend Alison?</a:t>
            </a:r>
          </a:p>
          <a:p>
            <a:pPr>
              <a:buAutoNum type="arabicPeriod"/>
            </a:pPr>
            <a:r>
              <a:rPr lang="en-GB" sz="2400" dirty="0" smtClean="0"/>
              <a:t>We’re preferring Edinburgh to London.</a:t>
            </a:r>
          </a:p>
          <a:p>
            <a:pPr>
              <a:buAutoNum type="arabicPeriod"/>
            </a:pPr>
            <a:r>
              <a:rPr lang="en-GB" sz="2400" dirty="0" smtClean="0"/>
              <a:t>Jim doesn’t understand Italian.</a:t>
            </a:r>
          </a:p>
          <a:p>
            <a:pPr>
              <a:buAutoNum type="arabicPeriod"/>
            </a:pPr>
            <a:r>
              <a:rPr lang="en-GB" sz="2400" dirty="0" smtClean="0"/>
              <a:t>Sandra’s ideas are seeming crazy to me.</a:t>
            </a:r>
          </a:p>
        </p:txBody>
      </p:sp>
    </p:spTree>
    <p:extLst>
      <p:ext uri="{BB962C8B-B14F-4D97-AF65-F5344CB8AC3E}">
        <p14:creationId xmlns:p14="http://schemas.microsoft.com/office/powerpoint/2010/main" val="123642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18" y="1944709"/>
            <a:ext cx="5945315" cy="3580328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609678" y="1944710"/>
            <a:ext cx="4184034" cy="3593205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 dirty="0" smtClean="0"/>
              <a:t>Which verb form do we use for these things:</a:t>
            </a:r>
          </a:p>
          <a:p>
            <a:endParaRPr lang="en-GB" dirty="0" smtClean="0"/>
          </a:p>
          <a:p>
            <a:pPr>
              <a:buAutoNum type="arabicPeriod"/>
            </a:pPr>
            <a:r>
              <a:rPr lang="en-GB" dirty="0" smtClean="0"/>
              <a:t>Things are permanent or generally true.</a:t>
            </a:r>
          </a:p>
          <a:p>
            <a:pPr>
              <a:buAutoNum type="arabicPeriod"/>
            </a:pPr>
            <a:endParaRPr lang="en-GB" dirty="0" smtClean="0"/>
          </a:p>
          <a:p>
            <a:pPr>
              <a:buAutoNum type="arabicPeriod"/>
            </a:pPr>
            <a:r>
              <a:rPr lang="en-GB" dirty="0" smtClean="0"/>
              <a:t>Things which are temporary or in progress at the time of speaking.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883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8981821" cy="1320800"/>
          </a:xfrm>
        </p:spPr>
        <p:txBody>
          <a:bodyPr>
            <a:normAutofit/>
          </a:bodyPr>
          <a:lstStyle/>
          <a:p>
            <a:r>
              <a:rPr lang="en-GB" sz="2800" dirty="0" smtClean="0"/>
              <a:t>Exercise: Complete the sentences with correct tense.</a:t>
            </a:r>
            <a:endParaRPr lang="en-GB" sz="2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378039" y="1378039"/>
            <a:ext cx="9079605" cy="5125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 smtClean="0"/>
              <a:t>1a. I ___________ for a large cultural organization. </a:t>
            </a:r>
          </a:p>
          <a:p>
            <a:pPr marL="0" indent="0">
              <a:buNone/>
            </a:pPr>
            <a:r>
              <a:rPr lang="en-GB" sz="2000" dirty="0" smtClean="0"/>
              <a:t>1b. I ___________ extra hours. It’s the busy season at work.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 smtClean="0"/>
              <a:t>2a. We ___________ with my parents until our flat is ready.</a:t>
            </a:r>
          </a:p>
          <a:p>
            <a:pPr marL="0" indent="0">
              <a:buNone/>
            </a:pPr>
            <a:r>
              <a:rPr lang="en-GB" sz="2000" dirty="0" smtClean="0"/>
              <a:t>2b. We ___________ just outside the city.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 smtClean="0"/>
              <a:t>3a. The kids ___________ naughty today, sorry!</a:t>
            </a:r>
          </a:p>
          <a:p>
            <a:pPr marL="0" indent="0">
              <a:buNone/>
            </a:pPr>
            <a:r>
              <a:rPr lang="en-GB" sz="2000" dirty="0" smtClean="0"/>
              <a:t>3b. The kids ___________ usually very good.</a:t>
            </a:r>
          </a:p>
          <a:p>
            <a:pPr marL="0" indent="0">
              <a:buNone/>
            </a:pPr>
            <a:endParaRPr lang="en-GB" sz="2000" dirty="0" smtClean="0"/>
          </a:p>
          <a:p>
            <a:pPr marL="0" indent="0">
              <a:buNone/>
            </a:pPr>
            <a:r>
              <a:rPr lang="en-GB" sz="2000" dirty="0" smtClean="0"/>
              <a:t>4a. She ___________ an exam every week.</a:t>
            </a:r>
          </a:p>
          <a:p>
            <a:pPr marL="0" indent="0">
              <a:buNone/>
            </a:pPr>
            <a:r>
              <a:rPr lang="en-GB" sz="2000" dirty="0" smtClean="0"/>
              <a:t>4b. She ___________ some problems with her school work.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56778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34" y="1499403"/>
            <a:ext cx="6236645" cy="3738541"/>
          </a:xfrm>
        </p:spPr>
      </p:pic>
      <p:sp>
        <p:nvSpPr>
          <p:cNvPr id="5" name="Right Arrow 4"/>
          <p:cNvSpPr/>
          <p:nvPr/>
        </p:nvSpPr>
        <p:spPr>
          <a:xfrm>
            <a:off x="6890197" y="2228045"/>
            <a:ext cx="746975" cy="257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7727324" y="1790160"/>
            <a:ext cx="3449983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dirty="0" smtClean="0"/>
              <a:t>Dynamic verbs are used</a:t>
            </a:r>
          </a:p>
          <a:p>
            <a:r>
              <a:rPr lang="en-GB" sz="2400" dirty="0" smtClean="0"/>
              <a:t>in both continuous and</a:t>
            </a:r>
          </a:p>
          <a:p>
            <a:r>
              <a:rPr lang="en-GB" sz="2400" dirty="0" smtClean="0"/>
              <a:t>simple form.</a:t>
            </a:r>
            <a:endParaRPr lang="en-GB" sz="2400" dirty="0"/>
          </a:p>
        </p:txBody>
      </p:sp>
      <p:sp>
        <p:nvSpPr>
          <p:cNvPr id="8" name="Right Arrow 7"/>
          <p:cNvSpPr/>
          <p:nvPr/>
        </p:nvSpPr>
        <p:spPr>
          <a:xfrm>
            <a:off x="6913808" y="3900152"/>
            <a:ext cx="746975" cy="257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7727324" y="3428776"/>
            <a:ext cx="3158237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2400" dirty="0" err="1" smtClean="0"/>
              <a:t>Stative</a:t>
            </a:r>
            <a:r>
              <a:rPr lang="en-GB" sz="2400" dirty="0" smtClean="0"/>
              <a:t> verbs are not </a:t>
            </a:r>
          </a:p>
          <a:p>
            <a:r>
              <a:rPr lang="en-GB" sz="2400" dirty="0" smtClean="0"/>
              <a:t>normally used</a:t>
            </a:r>
            <a:r>
              <a:rPr lang="en-GB" sz="2400" dirty="0"/>
              <a:t> </a:t>
            </a:r>
            <a:r>
              <a:rPr lang="en-GB" sz="2400" dirty="0" smtClean="0"/>
              <a:t>in</a:t>
            </a:r>
          </a:p>
          <a:p>
            <a:r>
              <a:rPr lang="en-GB" sz="2400" dirty="0" smtClean="0"/>
              <a:t>Continuous form.</a:t>
            </a:r>
            <a:endParaRPr lang="en-GB" sz="2400" dirty="0"/>
          </a:p>
        </p:txBody>
      </p:sp>
      <p:sp>
        <p:nvSpPr>
          <p:cNvPr id="11" name="Rectangle 10"/>
          <p:cNvSpPr/>
          <p:nvPr/>
        </p:nvSpPr>
        <p:spPr>
          <a:xfrm>
            <a:off x="3764901" y="340044"/>
            <a:ext cx="34515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GRAMMAR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8256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2364"/>
            <a:ext cx="12237393" cy="5728141"/>
          </a:xfrm>
        </p:spPr>
      </p:pic>
    </p:spTree>
    <p:extLst>
      <p:ext uri="{BB962C8B-B14F-4D97-AF65-F5344CB8AC3E}">
        <p14:creationId xmlns:p14="http://schemas.microsoft.com/office/powerpoint/2010/main" val="253349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1" y="1187223"/>
            <a:ext cx="10257182" cy="4854140"/>
          </a:xfrm>
        </p:spPr>
        <p:txBody>
          <a:bodyPr>
            <a:noAutofit/>
          </a:bodyPr>
          <a:lstStyle/>
          <a:p>
            <a:r>
              <a:rPr lang="en-GB" sz="2000" dirty="0" smtClean="0"/>
              <a:t>When could we use each expression below:</a:t>
            </a:r>
          </a:p>
          <a:p>
            <a:endParaRPr lang="en-GB" sz="2000" dirty="0" smtClean="0"/>
          </a:p>
          <a:p>
            <a:pPr>
              <a:buAutoNum type="arabicPeriod"/>
            </a:pPr>
            <a:r>
              <a:rPr lang="en-GB" sz="2000" dirty="0" smtClean="0"/>
              <a:t>I’d love to</a:t>
            </a:r>
            <a:r>
              <a:rPr lang="en-GB" sz="2000" dirty="0"/>
              <a:t>.</a:t>
            </a:r>
            <a:r>
              <a:rPr lang="en-GB" sz="2000" dirty="0" smtClean="0"/>
              <a:t> Thanks!</a:t>
            </a:r>
          </a:p>
          <a:p>
            <a:pPr>
              <a:buAutoNum type="arabicPeriod"/>
            </a:pPr>
            <a:r>
              <a:rPr lang="en-GB" sz="2000" dirty="0" smtClean="0"/>
              <a:t>I love walking in the rain.</a:t>
            </a:r>
          </a:p>
          <a:p>
            <a:pPr>
              <a:buAutoNum type="arabicPeriod"/>
            </a:pPr>
            <a:r>
              <a:rPr lang="en-GB" sz="2000" dirty="0" smtClean="0"/>
              <a:t>Lots of love. Jenna.</a:t>
            </a:r>
          </a:p>
          <a:p>
            <a:pPr>
              <a:buAutoNum type="arabicPeriod"/>
            </a:pPr>
            <a:r>
              <a:rPr lang="en-GB" sz="2000" dirty="0" smtClean="0"/>
              <a:t>We love the summer.</a:t>
            </a:r>
          </a:p>
          <a:p>
            <a:pPr>
              <a:buAutoNum type="arabicPeriod"/>
            </a:pPr>
            <a:r>
              <a:rPr lang="en-GB" sz="2000" dirty="0" smtClean="0"/>
              <a:t>Please give </a:t>
            </a:r>
            <a:r>
              <a:rPr lang="en-GB" sz="2000" dirty="0" err="1" smtClean="0"/>
              <a:t>Osca</a:t>
            </a:r>
            <a:r>
              <a:rPr lang="en-GB" sz="2000" dirty="0" smtClean="0"/>
              <a:t> our love.</a:t>
            </a:r>
          </a:p>
          <a:p>
            <a:pPr>
              <a:buAutoNum type="arabicPeriod"/>
            </a:pPr>
            <a:r>
              <a:rPr lang="en-GB" sz="2000" dirty="0" smtClean="0"/>
              <a:t>The story of two strangers who fall in love.</a:t>
            </a:r>
          </a:p>
          <a:p>
            <a:pPr>
              <a:buAutoNum type="arabicPeriod"/>
            </a:pPr>
            <a:r>
              <a:rPr lang="en-GB" sz="2000" dirty="0" smtClean="0"/>
              <a:t>They are very much in love.</a:t>
            </a:r>
          </a:p>
          <a:p>
            <a:pPr>
              <a:buAutoNum type="arabicPeriod"/>
            </a:pPr>
            <a:r>
              <a:rPr lang="en-GB" sz="2000" dirty="0" smtClean="0"/>
              <a:t>I’m loving it.</a:t>
            </a:r>
          </a:p>
          <a:p>
            <a:pPr>
              <a:buAutoNum type="arabicPeriod"/>
            </a:pPr>
            <a:endParaRPr lang="en-GB" sz="2000" dirty="0" smtClean="0"/>
          </a:p>
          <a:p>
            <a:pPr>
              <a:buAutoNum type="arabicPeriod"/>
            </a:pPr>
            <a:endParaRPr lang="en-GB" sz="2000" dirty="0"/>
          </a:p>
        </p:txBody>
      </p:sp>
      <p:sp>
        <p:nvSpPr>
          <p:cNvPr id="4" name="Rectangle 3"/>
          <p:cNvSpPr/>
          <p:nvPr/>
        </p:nvSpPr>
        <p:spPr>
          <a:xfrm>
            <a:off x="3052800" y="0"/>
            <a:ext cx="57153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Word focus: love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838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4315034"/>
              </p:ext>
            </p:extLst>
          </p:nvPr>
        </p:nvGraphicFramePr>
        <p:xfrm>
          <a:off x="850015" y="953037"/>
          <a:ext cx="9156873" cy="50454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95713"/>
                <a:gridCol w="1561160"/>
              </a:tblGrid>
              <a:tr h="593169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400" dirty="0" err="1">
                          <a:effectLst/>
                        </a:rPr>
                        <a:t>Điểm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quá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trình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endParaRPr lang="en-GB" sz="2400" dirty="0">
                        <a:solidFill>
                          <a:srgbClr val="141414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50%</a:t>
                      </a:r>
                      <a:endParaRPr lang="en-GB" sz="24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93169">
                <a:tc>
                  <a:txBody>
                    <a:bodyPr/>
                    <a:lstStyle/>
                    <a:p>
                      <a:pPr marL="742950" lvl="1" indent="-285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lphaLcPeriod"/>
                      </a:pPr>
                      <a:r>
                        <a:rPr lang="en-US" sz="2400" dirty="0" err="1">
                          <a:effectLst/>
                        </a:rPr>
                        <a:t>Điểm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làm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bài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tập</a:t>
                      </a:r>
                      <a:r>
                        <a:rPr lang="en-US" sz="2400" dirty="0">
                          <a:effectLst/>
                        </a:rPr>
                        <a:t> online</a:t>
                      </a:r>
                      <a:endParaRPr lang="en-GB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20%</a:t>
                      </a:r>
                      <a:endParaRPr lang="en-GB" sz="24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93169">
                <a:tc>
                  <a:txBody>
                    <a:bodyPr/>
                    <a:lstStyle/>
                    <a:p>
                      <a:pPr marL="742950" lvl="1" indent="-285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lphaLcPeriod"/>
                      </a:pPr>
                      <a:r>
                        <a:rPr lang="vi-VN" sz="2400">
                          <a:effectLst/>
                        </a:rPr>
                        <a:t>Điểm hoạt động nói tại lớp (GVNN)</a:t>
                      </a:r>
                      <a:endParaRPr lang="en-GB" sz="24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10%</a:t>
                      </a:r>
                      <a:endParaRPr lang="en-GB" sz="24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93169">
                <a:tc>
                  <a:txBody>
                    <a:bodyPr/>
                    <a:lstStyle/>
                    <a:p>
                      <a:pPr marL="742950" lvl="1" indent="-285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lphaLcPeriod"/>
                      </a:pPr>
                      <a:r>
                        <a:rPr lang="vi-VN" sz="2400">
                          <a:effectLst/>
                        </a:rPr>
                        <a:t>Điểm bài kiểm tra </a:t>
                      </a:r>
                      <a:r>
                        <a:rPr lang="en-US" sz="2400">
                          <a:effectLst/>
                        </a:rPr>
                        <a:t>kỹ năng </a:t>
                      </a:r>
                      <a:r>
                        <a:rPr lang="vi-VN" sz="2400">
                          <a:effectLst/>
                        </a:rPr>
                        <a:t>viết tại lớp</a:t>
                      </a:r>
                      <a:r>
                        <a:rPr lang="en-US" sz="2400">
                          <a:effectLst/>
                        </a:rPr>
                        <a:t> (GVVN) (dạng tự luận)</a:t>
                      </a:r>
                      <a:endParaRPr lang="en-GB" sz="24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10%</a:t>
                      </a:r>
                      <a:endParaRPr lang="en-GB" sz="24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93169">
                <a:tc>
                  <a:txBody>
                    <a:bodyPr/>
                    <a:lstStyle/>
                    <a:p>
                      <a:pPr marL="742950" lvl="1" indent="-28575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lphaLcPeriod"/>
                      </a:pPr>
                      <a:r>
                        <a:rPr lang="vi-VN" sz="2400">
                          <a:effectLst/>
                        </a:rPr>
                        <a:t>Điểm</a:t>
                      </a:r>
                      <a:r>
                        <a:rPr lang="en-US" sz="2400">
                          <a:effectLst/>
                        </a:rPr>
                        <a:t> bài</a:t>
                      </a:r>
                      <a:r>
                        <a:rPr lang="vi-VN" sz="2400">
                          <a:effectLst/>
                        </a:rPr>
                        <a:t> kiểm tra </a:t>
                      </a:r>
                      <a:r>
                        <a:rPr lang="en-US" sz="2400">
                          <a:effectLst/>
                        </a:rPr>
                        <a:t>kỹ năng </a:t>
                      </a:r>
                      <a:r>
                        <a:rPr lang="vi-VN" sz="2400">
                          <a:effectLst/>
                        </a:rPr>
                        <a:t>nói </a:t>
                      </a:r>
                      <a:r>
                        <a:rPr lang="en-US" sz="2400">
                          <a:effectLst/>
                        </a:rPr>
                        <a:t>tại lớp (</a:t>
                      </a:r>
                      <a:r>
                        <a:rPr lang="vi-VN" sz="2400">
                          <a:effectLst/>
                        </a:rPr>
                        <a:t>GVVN)</a:t>
                      </a:r>
                      <a:endParaRPr lang="en-GB" sz="24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10%</a:t>
                      </a:r>
                      <a:endParaRPr lang="en-GB" sz="24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238367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vi-VN" sz="2400" dirty="0">
                          <a:effectLst/>
                        </a:rPr>
                        <a:t>Điểm cuối kì (thi tập trung các kỹ năng </a:t>
                      </a:r>
                      <a:r>
                        <a:rPr lang="en-US" sz="2400" dirty="0" err="1">
                          <a:effectLst/>
                        </a:rPr>
                        <a:t>Nghe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và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kỹ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năng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Đọc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dạng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trắc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nghiệm</a:t>
                      </a:r>
                      <a:r>
                        <a:rPr lang="vi-VN" sz="2400" dirty="0">
                          <a:effectLst/>
                        </a:rPr>
                        <a:t>) </a:t>
                      </a:r>
                      <a:endParaRPr lang="en-GB" sz="2400" dirty="0">
                        <a:solidFill>
                          <a:srgbClr val="141414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50%</a:t>
                      </a:r>
                      <a:endParaRPr lang="en-GB" sz="24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93169">
                <a:tc>
                  <a:txBody>
                    <a:bodyPr/>
                    <a:lstStyle/>
                    <a:p>
                      <a:pPr marL="45720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Tổng điểm</a:t>
                      </a:r>
                      <a:endParaRPr lang="en-GB" sz="24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100%</a:t>
                      </a:r>
                      <a:endParaRPr lang="en-GB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159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29" y="318052"/>
            <a:ext cx="8596668" cy="1320800"/>
          </a:xfrm>
        </p:spPr>
        <p:txBody>
          <a:bodyPr>
            <a:normAutofit/>
          </a:bodyPr>
          <a:lstStyle/>
          <a:p>
            <a:r>
              <a:rPr lang="en-GB" sz="2800" b="1" dirty="0" smtClean="0"/>
              <a:t>Choose the correct option to complete the expression with love.</a:t>
            </a:r>
            <a:endParaRPr lang="en-GB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4082" y="1511232"/>
            <a:ext cx="4544023" cy="38807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i="1" dirty="0" smtClean="0">
                <a:solidFill>
                  <a:srgbClr val="0070C0"/>
                </a:solidFill>
              </a:rPr>
              <a:t>1. Love at first sight </a:t>
            </a:r>
            <a:r>
              <a:rPr lang="en-GB" sz="2000" dirty="0" smtClean="0">
                <a:solidFill>
                  <a:srgbClr val="0070C0"/>
                </a:solidFill>
              </a:rPr>
              <a:t>means you like someone</a:t>
            </a:r>
          </a:p>
          <a:p>
            <a:pPr>
              <a:buAutoNum type="alphaLcPeriod"/>
            </a:pPr>
            <a:r>
              <a:rPr lang="en-GB" sz="2000" dirty="0" smtClean="0"/>
              <a:t>Before you meet them.</a:t>
            </a:r>
          </a:p>
          <a:p>
            <a:pPr>
              <a:buAutoNum type="alphaLcPeriod"/>
            </a:pPr>
            <a:r>
              <a:rPr lang="en-GB" sz="2000" dirty="0" smtClean="0"/>
              <a:t>The first time they see you.</a:t>
            </a:r>
          </a:p>
          <a:p>
            <a:pPr>
              <a:buAutoNum type="alphaLcPeriod"/>
            </a:pPr>
            <a:r>
              <a:rPr lang="en-GB" sz="2000" dirty="0" smtClean="0"/>
              <a:t>The first time you see them.</a:t>
            </a:r>
          </a:p>
          <a:p>
            <a:pPr>
              <a:buAutoNum type="alphaLcPeriod"/>
            </a:pPr>
            <a:endParaRPr lang="en-GB" sz="2000" dirty="0"/>
          </a:p>
          <a:p>
            <a:pPr marL="0" indent="0">
              <a:buNone/>
            </a:pPr>
            <a:r>
              <a:rPr lang="en-GB" sz="2000" dirty="0" smtClean="0">
                <a:solidFill>
                  <a:srgbClr val="0070C0"/>
                </a:solidFill>
              </a:rPr>
              <a:t>2. If something is a labour of </a:t>
            </a:r>
            <a:r>
              <a:rPr lang="en-GB" sz="2000" i="1" dirty="0" smtClean="0">
                <a:solidFill>
                  <a:srgbClr val="0070C0"/>
                </a:solidFill>
              </a:rPr>
              <a:t>love</a:t>
            </a:r>
            <a:r>
              <a:rPr lang="en-GB" sz="2000" dirty="0" smtClean="0">
                <a:solidFill>
                  <a:srgbClr val="0070C0"/>
                </a:solidFill>
              </a:rPr>
              <a:t>, you do it.</a:t>
            </a:r>
          </a:p>
          <a:p>
            <a:pPr>
              <a:buAutoNum type="alphaLcPeriod"/>
            </a:pPr>
            <a:r>
              <a:rPr lang="en-GB" sz="2000" dirty="0" smtClean="0"/>
              <a:t>For someone you love a lot.</a:t>
            </a:r>
          </a:p>
          <a:p>
            <a:pPr>
              <a:buAutoNum type="alphaLcPeriod"/>
            </a:pPr>
            <a:r>
              <a:rPr lang="en-GB" sz="2000" dirty="0" smtClean="0"/>
              <a:t>Because you really want to, not because you get paid.</a:t>
            </a:r>
          </a:p>
          <a:p>
            <a:pPr>
              <a:buAutoNum type="alphaLcPeriod"/>
            </a:pPr>
            <a:r>
              <a:rPr lang="en-GB" sz="2000" dirty="0" smtClean="0"/>
              <a:t>With people you really like.</a:t>
            </a:r>
            <a:endParaRPr lang="en-GB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88754" y="1550991"/>
            <a:ext cx="5167212" cy="38807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 smtClean="0">
                <a:solidFill>
                  <a:srgbClr val="0070C0"/>
                </a:solidFill>
              </a:rPr>
              <a:t>3. A love-hate relationship is one where</a:t>
            </a:r>
          </a:p>
          <a:p>
            <a:pPr>
              <a:buAutoNum type="alphaLcPeriod"/>
            </a:pPr>
            <a:r>
              <a:rPr lang="en-GB" sz="2000" dirty="0" smtClean="0"/>
              <a:t>One person loves and the other person hates.</a:t>
            </a:r>
          </a:p>
          <a:p>
            <a:pPr>
              <a:buAutoNum type="alphaLcPeriod"/>
            </a:pPr>
            <a:r>
              <a:rPr lang="en-GB" sz="2000" dirty="0" smtClean="0"/>
              <a:t>You enjoy feeling negative about something.</a:t>
            </a:r>
          </a:p>
          <a:p>
            <a:pPr>
              <a:buAutoNum type="alphaLcPeriod"/>
            </a:pPr>
            <a:r>
              <a:rPr lang="en-GB" sz="2000" dirty="0" smtClean="0"/>
              <a:t>You feel both emotion at the same time.</a:t>
            </a:r>
          </a:p>
          <a:p>
            <a:pPr>
              <a:buAutoNum type="alphaLcPeriod"/>
            </a:pPr>
            <a:endParaRPr lang="en-GB" sz="2000" dirty="0"/>
          </a:p>
          <a:p>
            <a:pPr marL="0" indent="0">
              <a:buNone/>
            </a:pPr>
            <a:r>
              <a:rPr lang="en-GB" sz="2000" dirty="0" smtClean="0">
                <a:solidFill>
                  <a:srgbClr val="0070C0"/>
                </a:solidFill>
              </a:rPr>
              <a:t>4. You can write Lots of love at the end of</a:t>
            </a:r>
          </a:p>
          <a:p>
            <a:pPr>
              <a:buAutoNum type="alphaLcPeriod"/>
            </a:pPr>
            <a:r>
              <a:rPr lang="en-GB" sz="2000" dirty="0" smtClean="0"/>
              <a:t>A business letter.</a:t>
            </a:r>
          </a:p>
          <a:p>
            <a:pPr>
              <a:buAutoNum type="alphaLcPeriod"/>
            </a:pPr>
            <a:r>
              <a:rPr lang="en-GB" sz="2000" dirty="0" smtClean="0"/>
              <a:t>An informal letter.</a:t>
            </a:r>
          </a:p>
          <a:p>
            <a:pPr>
              <a:buAutoNum type="alphaLcPeriod"/>
            </a:pPr>
            <a:r>
              <a:rPr lang="en-GB" sz="2000" dirty="0" smtClean="0"/>
              <a:t>A job application.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3636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50829" y="318052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2800" b="1" smtClean="0"/>
              <a:t>Choose the correct option to complete the expression with love.</a:t>
            </a:r>
            <a:endParaRPr lang="en-GB" sz="2800" b="1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664082" y="1511232"/>
            <a:ext cx="4544023" cy="38807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rgbClr val="0070C0"/>
                </a:solidFill>
              </a:rPr>
              <a:t>5</a:t>
            </a:r>
            <a:r>
              <a:rPr lang="en-GB" sz="2000" dirty="0" smtClean="0">
                <a:solidFill>
                  <a:srgbClr val="0070C0"/>
                </a:solidFill>
              </a:rPr>
              <a:t>. The expression </a:t>
            </a:r>
            <a:r>
              <a:rPr lang="en-GB" sz="2000" i="1" dirty="0" smtClean="0">
                <a:solidFill>
                  <a:srgbClr val="0070C0"/>
                </a:solidFill>
              </a:rPr>
              <a:t>‘ We’re loving our new house.</a:t>
            </a:r>
            <a:endParaRPr lang="en-GB" sz="2000" dirty="0" smtClean="0">
              <a:solidFill>
                <a:srgbClr val="0070C0"/>
              </a:solidFill>
            </a:endParaRPr>
          </a:p>
          <a:p>
            <a:pPr>
              <a:buAutoNum type="alphaLcPeriod"/>
            </a:pPr>
            <a:r>
              <a:rPr lang="en-GB" sz="2000" dirty="0" smtClean="0"/>
              <a:t>Has no meaning at all.</a:t>
            </a:r>
          </a:p>
          <a:p>
            <a:pPr>
              <a:buAutoNum type="alphaLcPeriod"/>
            </a:pPr>
            <a:r>
              <a:rPr lang="en-GB" sz="2000" dirty="0" smtClean="0"/>
              <a:t>Is formal English.</a:t>
            </a:r>
          </a:p>
          <a:p>
            <a:pPr>
              <a:buAutoNum type="alphaLcPeriod"/>
            </a:pPr>
            <a:r>
              <a:rPr lang="en-GB" sz="2000" dirty="0" smtClean="0"/>
              <a:t>Is OK in informal English.</a:t>
            </a:r>
          </a:p>
          <a:p>
            <a:pPr>
              <a:buAutoNum type="alphaLcPeriod"/>
            </a:pPr>
            <a:endParaRPr lang="en-GB" sz="2000" dirty="0"/>
          </a:p>
          <a:p>
            <a:pPr marL="0" indent="0">
              <a:buNone/>
            </a:pPr>
            <a:r>
              <a:rPr lang="en-GB" sz="2000" dirty="0">
                <a:solidFill>
                  <a:srgbClr val="0070C0"/>
                </a:solidFill>
              </a:rPr>
              <a:t>6</a:t>
            </a:r>
            <a:r>
              <a:rPr lang="en-GB" sz="2000" dirty="0" smtClean="0">
                <a:solidFill>
                  <a:srgbClr val="0070C0"/>
                </a:solidFill>
              </a:rPr>
              <a:t>. Which response is correct? A. Do you want to meet before tomorrow?</a:t>
            </a:r>
          </a:p>
          <a:p>
            <a:pPr>
              <a:buAutoNum type="alphaLcPeriod"/>
            </a:pPr>
            <a:r>
              <a:rPr lang="en-GB" sz="2000" dirty="0" smtClean="0"/>
              <a:t>I love to,</a:t>
            </a:r>
          </a:p>
          <a:p>
            <a:pPr>
              <a:buAutoNum type="alphaLcPeriod"/>
            </a:pPr>
            <a:r>
              <a:rPr lang="en-GB" sz="2000" dirty="0" smtClean="0"/>
              <a:t>I’d love to.</a:t>
            </a:r>
          </a:p>
          <a:p>
            <a:pPr>
              <a:buAutoNum type="alphaLcPeriod"/>
            </a:pPr>
            <a:r>
              <a:rPr lang="en-GB" sz="2000" dirty="0" smtClean="0"/>
              <a:t>I’m loving to</a:t>
            </a:r>
            <a:endParaRPr lang="en-GB" sz="2000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5507752" y="1532836"/>
            <a:ext cx="4544023" cy="38807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 smtClean="0">
                <a:solidFill>
                  <a:srgbClr val="0070C0"/>
                </a:solidFill>
              </a:rPr>
              <a:t>7. Pizza is our favourite food.</a:t>
            </a:r>
          </a:p>
          <a:p>
            <a:pPr>
              <a:buAutoNum type="alphaLcPeriod"/>
            </a:pPr>
            <a:r>
              <a:rPr lang="en-GB" sz="2000" dirty="0" smtClean="0"/>
              <a:t>I enjoy Pizza.</a:t>
            </a:r>
          </a:p>
          <a:p>
            <a:pPr>
              <a:buAutoNum type="alphaLcPeriod"/>
            </a:pPr>
            <a:r>
              <a:rPr lang="en-GB" sz="2000" dirty="0" smtClean="0"/>
              <a:t>I like Pizza.</a:t>
            </a:r>
          </a:p>
          <a:p>
            <a:pPr>
              <a:buAutoNum type="alphaLcPeriod"/>
            </a:pPr>
            <a:r>
              <a:rPr lang="en-GB" sz="2000" dirty="0" smtClean="0"/>
              <a:t>I love Pizza.</a:t>
            </a:r>
          </a:p>
          <a:p>
            <a:pPr>
              <a:buAutoNum type="alphaLcPeriod"/>
            </a:pPr>
            <a:endParaRPr lang="en-GB" sz="2000" dirty="0"/>
          </a:p>
          <a:p>
            <a:pPr marL="0" indent="0">
              <a:buNone/>
            </a:pPr>
            <a:r>
              <a:rPr lang="en-GB" sz="2000" dirty="0" smtClean="0">
                <a:solidFill>
                  <a:srgbClr val="0070C0"/>
                </a:solidFill>
              </a:rPr>
              <a:t>8. Complete the sentence from an email. Say hi to your parents and</a:t>
            </a:r>
          </a:p>
          <a:p>
            <a:pPr>
              <a:buAutoNum type="alphaLcPeriod"/>
            </a:pPr>
            <a:r>
              <a:rPr lang="en-GB" sz="2000" dirty="0" smtClean="0"/>
              <a:t>Give them my love.</a:t>
            </a:r>
          </a:p>
          <a:p>
            <a:pPr>
              <a:buAutoNum type="alphaLcPeriod"/>
            </a:pPr>
            <a:r>
              <a:rPr lang="en-GB" sz="2000" dirty="0" smtClean="0"/>
              <a:t>Pass them my love.</a:t>
            </a:r>
          </a:p>
          <a:p>
            <a:pPr>
              <a:buAutoNum type="alphaLcPeriod"/>
            </a:pPr>
            <a:r>
              <a:rPr lang="en-GB" sz="2000" dirty="0" smtClean="0"/>
              <a:t>Tell them my love.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6419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Content Placeholder 7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740" y="1396015"/>
            <a:ext cx="8623511" cy="5461985"/>
          </a:xfrm>
        </p:spPr>
      </p:pic>
      <p:sp>
        <p:nvSpPr>
          <p:cNvPr id="5" name="Rectangle 4"/>
          <p:cNvSpPr/>
          <p:nvPr/>
        </p:nvSpPr>
        <p:spPr>
          <a:xfrm>
            <a:off x="3719797" y="528935"/>
            <a:ext cx="39837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DISCUSSION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977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764406"/>
            <a:ext cx="9368187" cy="4314421"/>
          </a:xfrm>
        </p:spPr>
        <p:txBody>
          <a:bodyPr>
            <a:normAutofit/>
          </a:bodyPr>
          <a:lstStyle/>
          <a:p>
            <a:r>
              <a:rPr lang="en-GB" sz="2400" dirty="0" smtClean="0"/>
              <a:t>How do you think the people described feel? Choose from these adjectives.</a:t>
            </a:r>
          </a:p>
          <a:p>
            <a:endParaRPr lang="en-GB" sz="2400" dirty="0"/>
          </a:p>
          <a:p>
            <a:endParaRPr lang="en-GB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GB" sz="2400" dirty="0" smtClean="0"/>
              <a:t>He’s feeling a bit blue today.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 smtClean="0"/>
              <a:t>He just saw red.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 smtClean="0"/>
              <a:t>He’s in black mood today.</a:t>
            </a:r>
          </a:p>
          <a:p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2023865" y="417318"/>
            <a:ext cx="76033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1c: Culture and </a:t>
            </a:r>
            <a:r>
              <a:rPr lang="en-US" sz="5400" b="1" cap="none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colour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6106" y="2730318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00B050"/>
                </a:solidFill>
              </a:rPr>
              <a:t>angry</a:t>
            </a:r>
            <a:endParaRPr lang="en-GB" sz="24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82720" y="2730321"/>
            <a:ext cx="1394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00B050"/>
                </a:solidFill>
              </a:rPr>
              <a:t>cheerful</a:t>
            </a:r>
            <a:endParaRPr lang="en-GB" sz="2400" b="1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57748" y="2730321"/>
            <a:ext cx="1314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00B050"/>
                </a:solidFill>
              </a:rPr>
              <a:t>positive</a:t>
            </a:r>
            <a:endParaRPr lang="en-GB" sz="2400" b="1" dirty="0">
              <a:solidFill>
                <a:srgbClr val="00B0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67860" y="2730321"/>
            <a:ext cx="65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00B050"/>
                </a:solidFill>
              </a:rPr>
              <a:t>sad</a:t>
            </a:r>
            <a:endParaRPr lang="en-GB" sz="2400" b="1" dirty="0">
              <a:solidFill>
                <a:srgbClr val="00B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30612" y="2730321"/>
            <a:ext cx="1053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00B050"/>
                </a:solidFill>
              </a:rPr>
              <a:t>happy</a:t>
            </a:r>
            <a:endParaRPr lang="en-GB" sz="2400" b="1" dirty="0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49707" y="2730317"/>
            <a:ext cx="946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00B050"/>
                </a:solidFill>
              </a:rPr>
              <a:t>lucky</a:t>
            </a:r>
            <a:endParaRPr lang="en-GB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92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154" y="0"/>
            <a:ext cx="8596668" cy="1320800"/>
          </a:xfrm>
        </p:spPr>
        <p:txBody>
          <a:bodyPr/>
          <a:lstStyle/>
          <a:p>
            <a:r>
              <a:rPr lang="en-GB" dirty="0" smtClean="0"/>
              <a:t>Choose the correct option to complete the sentences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2033" y="1416676"/>
            <a:ext cx="5259826" cy="5151549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GB" sz="2000" dirty="0" smtClean="0"/>
              <a:t>What are two things that make you____</a:t>
            </a:r>
          </a:p>
          <a:p>
            <a:pPr marL="457200" indent="-457200">
              <a:buAutoNum type="arabicPeriod"/>
            </a:pPr>
            <a:endParaRPr lang="en-GB" sz="2000" dirty="0" smtClean="0"/>
          </a:p>
          <a:p>
            <a:pPr marL="457200" indent="-457200">
              <a:buAutoNum type="arabicPeriod"/>
            </a:pPr>
            <a:r>
              <a:rPr lang="en-GB" sz="2000" dirty="0" smtClean="0"/>
              <a:t>When did you last have some good____ </a:t>
            </a:r>
          </a:p>
          <a:p>
            <a:pPr marL="457200" indent="-457200">
              <a:buAutoNum type="arabicPeriod"/>
            </a:pPr>
            <a:endParaRPr lang="en-GB" sz="2000" dirty="0" smtClean="0"/>
          </a:p>
          <a:p>
            <a:pPr marL="457200" indent="-457200">
              <a:buAutoNum type="arabicPeriod"/>
            </a:pPr>
            <a:r>
              <a:rPr lang="en-GB" sz="2000" dirty="0" smtClean="0"/>
              <a:t>Can you tell me if you are____</a:t>
            </a:r>
          </a:p>
          <a:p>
            <a:pPr marL="457200" indent="-457200">
              <a:buAutoNum type="arabicPeriod"/>
            </a:pPr>
            <a:endParaRPr lang="en-GB" sz="2000" dirty="0" smtClean="0"/>
          </a:p>
          <a:p>
            <a:pPr marL="457200" indent="-457200">
              <a:buAutoNum type="arabicPeriod"/>
            </a:pPr>
            <a:r>
              <a:rPr lang="en-GB" sz="2000" dirty="0" smtClean="0"/>
              <a:t>What achievement are you____ of</a:t>
            </a:r>
          </a:p>
          <a:p>
            <a:pPr marL="457200" indent="-457200">
              <a:buAutoNum type="arabicPeriod"/>
            </a:pPr>
            <a:endParaRPr lang="en-GB" sz="2000" dirty="0" smtClean="0"/>
          </a:p>
          <a:p>
            <a:pPr marL="457200" indent="-457200">
              <a:buAutoNum type="arabicPeriod"/>
            </a:pPr>
            <a:r>
              <a:rPr lang="en-GB" sz="2000" dirty="0" smtClean="0"/>
              <a:t>Do you think____ is a good thing?</a:t>
            </a:r>
          </a:p>
          <a:p>
            <a:pPr marL="457200" indent="-457200">
              <a:buAutoNum type="arabicPeriod"/>
            </a:pPr>
            <a:endParaRPr lang="en-GB" sz="2000" dirty="0" smtClean="0"/>
          </a:p>
          <a:p>
            <a:pPr marL="457200" indent="-457200">
              <a:buAutoNum type="arabicPeriod"/>
            </a:pPr>
            <a:r>
              <a:rPr lang="en-GB" sz="2000" dirty="0" smtClean="0"/>
              <a:t>Do you know who the most____ person in the world is?</a:t>
            </a:r>
            <a:endParaRPr lang="en-GB" sz="2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470686" y="1493949"/>
            <a:ext cx="4680277" cy="4868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 smtClean="0"/>
              <a:t>a. happy		b. happiness</a:t>
            </a:r>
          </a:p>
          <a:p>
            <a:pPr marL="0" indent="0">
              <a:buNone/>
            </a:pPr>
            <a:endParaRPr lang="en-GB" sz="2000" dirty="0" smtClean="0"/>
          </a:p>
          <a:p>
            <a:pPr marL="0" indent="0">
              <a:buNone/>
            </a:pPr>
            <a:r>
              <a:rPr lang="en-GB" sz="2000" dirty="0" smtClean="0"/>
              <a:t>a. luck			b. lucky</a:t>
            </a:r>
          </a:p>
          <a:p>
            <a:pPr marL="0" indent="0">
              <a:buNone/>
            </a:pPr>
            <a:endParaRPr lang="en-GB" sz="2000" dirty="0" smtClean="0"/>
          </a:p>
          <a:p>
            <a:pPr marL="0" indent="0">
              <a:buNone/>
            </a:pPr>
            <a:r>
              <a:rPr lang="en-GB" sz="2000" dirty="0" smtClean="0"/>
              <a:t>a. brave		b. bravery</a:t>
            </a:r>
          </a:p>
          <a:p>
            <a:pPr marL="0" indent="0">
              <a:buNone/>
            </a:pPr>
            <a:endParaRPr lang="en-GB" sz="2000" dirty="0" smtClean="0"/>
          </a:p>
          <a:p>
            <a:pPr marL="0" indent="0">
              <a:buNone/>
            </a:pPr>
            <a:r>
              <a:rPr lang="en-GB" sz="2000" dirty="0" smtClean="0"/>
              <a:t>a. pride			b. proud</a:t>
            </a:r>
          </a:p>
          <a:p>
            <a:pPr marL="0" indent="0">
              <a:buNone/>
            </a:pPr>
            <a:endParaRPr lang="en-GB" sz="2000" dirty="0" smtClean="0"/>
          </a:p>
          <a:p>
            <a:pPr marL="0" indent="0">
              <a:buNone/>
            </a:pPr>
            <a:r>
              <a:rPr lang="en-GB" sz="2000" dirty="0" smtClean="0"/>
              <a:t>a. anger		b. angry</a:t>
            </a:r>
          </a:p>
          <a:p>
            <a:pPr marL="457200" indent="-457200">
              <a:buAutoNum type="alphaLcPeriod"/>
            </a:pPr>
            <a:endParaRPr lang="en-GB" sz="2000" dirty="0" smtClean="0"/>
          </a:p>
          <a:p>
            <a:pPr marL="0" indent="0">
              <a:buNone/>
            </a:pPr>
            <a:r>
              <a:rPr lang="en-GB" sz="2000" dirty="0" smtClean="0"/>
              <a:t>a. power		b. powerful</a:t>
            </a:r>
          </a:p>
          <a:p>
            <a:pPr marL="457200" indent="-457200">
              <a:buAutoNum type="alphaLcPeriod"/>
            </a:pPr>
            <a:endParaRPr lang="en-GB" sz="2000" dirty="0" smtClean="0"/>
          </a:p>
          <a:p>
            <a:pPr marL="0" indent="0">
              <a:buNone/>
            </a:pPr>
            <a:endParaRPr lang="en-GB" sz="2000" dirty="0" smtClean="0"/>
          </a:p>
        </p:txBody>
      </p:sp>
    </p:spTree>
    <p:extLst>
      <p:ext uri="{BB962C8B-B14F-4D97-AF65-F5344CB8AC3E}">
        <p14:creationId xmlns:p14="http://schemas.microsoft.com/office/powerpoint/2010/main" val="247038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015219"/>
            <a:ext cx="9043276" cy="1320800"/>
          </a:xfrm>
        </p:spPr>
        <p:txBody>
          <a:bodyPr>
            <a:normAutofit/>
          </a:bodyPr>
          <a:lstStyle/>
          <a:p>
            <a:pPr algn="ctr"/>
            <a:r>
              <a:rPr lang="en-GB" sz="2400" b="1" dirty="0" smtClean="0"/>
              <a:t>Put the letters in correct order to make nouns describing feelings. </a:t>
            </a:r>
            <a:r>
              <a:rPr lang="en-GB" sz="2400" b="1" dirty="0"/>
              <a:t>W</a:t>
            </a:r>
            <a:r>
              <a:rPr lang="en-GB" sz="2400" b="1" dirty="0" smtClean="0"/>
              <a:t>hat the adjective for each noun. Talk about a time when you have this feeling and why.</a:t>
            </a:r>
            <a:endParaRPr lang="en-GB" sz="2400" b="1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39" y="2748233"/>
            <a:ext cx="9322621" cy="189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3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77334" y="1015219"/>
            <a:ext cx="9043276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GB" sz="2400" b="1" dirty="0" smtClean="0"/>
              <a:t>Put the letters in correct order to make nouns describing feelings. What the adjective for each noun. Talk about a time when you have this feeling and why.</a:t>
            </a:r>
            <a:endParaRPr lang="en-GB" sz="2400" b="1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305" y="2524888"/>
            <a:ext cx="7741163" cy="190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1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77334" y="1015219"/>
            <a:ext cx="9043276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GB" sz="2400" b="1" dirty="0" smtClean="0"/>
              <a:t>Put the letters in correct order to make nouns describing feelings. What the adjective for each noun. Talk about a time when you have this feeling and why.</a:t>
            </a:r>
            <a:endParaRPr lang="en-GB" sz="2400" b="1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688" y="2645195"/>
            <a:ext cx="5762410" cy="182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9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77334" y="1015219"/>
            <a:ext cx="9043276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GB" sz="2400" b="1" dirty="0" smtClean="0"/>
              <a:t>Put the letters in correct order to make nouns describing feelings. What the adjective for each noun. Talk about a time when you have this feeling and why.</a:t>
            </a:r>
            <a:endParaRPr lang="en-GB" sz="2400" b="1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901" y="2647150"/>
            <a:ext cx="6337111" cy="209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7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982" y="2584174"/>
            <a:ext cx="5747855" cy="1922425"/>
          </a:xfr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77334" y="1015219"/>
            <a:ext cx="9043276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GB" sz="2400" b="1" dirty="0" smtClean="0"/>
              <a:t>Put the letters in correct order to make nouns describing feelings. What the adjective for each noun. Talk about a time when you have this feeling and why.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38355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20691" y="2411617"/>
            <a:ext cx="5165927" cy="3521200"/>
          </a:xfrm>
        </p:spPr>
        <p:txBody>
          <a:bodyPr/>
          <a:lstStyle/>
          <a:p>
            <a:r>
              <a:rPr lang="en-GB" sz="4300" dirty="0">
                <a:latin typeface="Bahnschrift SemiCondensed" pitchFamily="34" charset="0"/>
              </a:rPr>
              <a:t>Be on time</a:t>
            </a:r>
          </a:p>
          <a:p>
            <a:r>
              <a:rPr lang="en-GB" sz="4300" dirty="0">
                <a:latin typeface="Bahnschrift SemiCondensed" pitchFamily="34" charset="0"/>
              </a:rPr>
              <a:t>Ask question</a:t>
            </a:r>
          </a:p>
          <a:p>
            <a:r>
              <a:rPr lang="en-GB" sz="4300" dirty="0">
                <a:latin typeface="Bahnschrift SemiCondensed" pitchFamily="34" charset="0"/>
              </a:rPr>
              <a:t>Practice more</a:t>
            </a:r>
          </a:p>
          <a:p>
            <a:r>
              <a:rPr lang="en-GB" sz="4300" dirty="0">
                <a:latin typeface="Bahnschrift SemiCondensed" pitchFamily="34" charset="0"/>
              </a:rPr>
              <a:t>Do homework</a:t>
            </a:r>
          </a:p>
        </p:txBody>
      </p:sp>
      <p:pic>
        <p:nvPicPr>
          <p:cNvPr id="6148" name="Picture 4" descr="Rules clipart student handbook, Rules student handbook Transparent FREE for  download on WebStockReview 20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809" y="1"/>
            <a:ext cx="4181008" cy="630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14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77334" y="1015219"/>
            <a:ext cx="9043276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GB" sz="2400" b="1" dirty="0" smtClean="0"/>
              <a:t>Put the letters in correct order to make nouns describing feelings. What the adjective for each noun. Talk about a time when you have this feeling and why.</a:t>
            </a:r>
            <a:endParaRPr lang="en-GB" sz="2400" b="1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462" y="2558843"/>
            <a:ext cx="5169132" cy="215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76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62014" y="272467"/>
            <a:ext cx="3063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Berlin Sans FB" pitchFamily="34" charset="0"/>
              </a:rPr>
              <a:t>Colour</a:t>
            </a:r>
            <a:endParaRPr lang="en-U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Berlin Sans FB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98324" y="272467"/>
            <a:ext cx="14702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/>
                </a:solidFill>
                <a:latin typeface="Berlin Sans FB" pitchFamily="34" charset="0"/>
              </a:rPr>
              <a:t>and</a:t>
            </a:r>
            <a:endParaRPr lang="en-GB" sz="5400" b="1" cap="none" spc="0" dirty="0">
              <a:ln/>
              <a:solidFill>
                <a:schemeClr val="accent3"/>
              </a:solidFill>
              <a:effectLst/>
              <a:latin typeface="Berlin Sans FB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07081" y="272467"/>
            <a:ext cx="49728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erlin Sans FB" pitchFamily="34" charset="0"/>
              </a:rPr>
              <a:t>t</a:t>
            </a:r>
            <a:r>
              <a:rPr 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erlin Sans FB" pitchFamily="34" charset="0"/>
              </a:rPr>
              <a:t>heir meaning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Berlin Sans FB" pitchFamily="34" charset="0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360307" y="1371694"/>
            <a:ext cx="4198245" cy="535631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 smtClean="0"/>
              <a:t>1. Where are the women going?</a:t>
            </a:r>
          </a:p>
          <a:p>
            <a:pPr>
              <a:buAutoNum type="alphaLcPeriod"/>
            </a:pPr>
            <a:r>
              <a:rPr lang="en-GB" sz="2000" dirty="0" smtClean="0"/>
              <a:t>To a party</a:t>
            </a:r>
          </a:p>
          <a:p>
            <a:pPr>
              <a:buAutoNum type="alphaLcPeriod"/>
            </a:pPr>
            <a:r>
              <a:rPr lang="en-GB" sz="2000" dirty="0" smtClean="0"/>
              <a:t>To a wedding</a:t>
            </a:r>
          </a:p>
          <a:p>
            <a:pPr>
              <a:buAutoNum type="alphaLcPeriod"/>
            </a:pPr>
            <a:endParaRPr lang="en-GB" sz="2000" dirty="0" smtClean="0"/>
          </a:p>
          <a:p>
            <a:pPr marL="0" indent="0">
              <a:buNone/>
            </a:pPr>
            <a:r>
              <a:rPr lang="en-GB" sz="2000" dirty="0" smtClean="0"/>
              <a:t>2. Does red mean different things in Eastern and Western cultures?</a:t>
            </a:r>
          </a:p>
          <a:p>
            <a:pPr>
              <a:buAutoNum type="alphaLcPeriod"/>
            </a:pPr>
            <a:r>
              <a:rPr lang="en-GB" sz="2000" dirty="0" smtClean="0"/>
              <a:t>Yes</a:t>
            </a:r>
          </a:p>
          <a:p>
            <a:pPr>
              <a:buAutoNum type="alphaLcPeriod"/>
            </a:pPr>
            <a:r>
              <a:rPr lang="en-GB" sz="2000" dirty="0" smtClean="0"/>
              <a:t>No</a:t>
            </a:r>
          </a:p>
          <a:p>
            <a:pPr>
              <a:buAutoNum type="alphaLcPeriod"/>
            </a:pPr>
            <a:endParaRPr lang="en-GB" sz="2000" dirty="0" smtClean="0"/>
          </a:p>
          <a:p>
            <a:pPr marL="0" indent="0">
              <a:buNone/>
            </a:pPr>
            <a:r>
              <a:rPr lang="en-GB" sz="2000" dirty="0" smtClean="0"/>
              <a:t>3. Where does ‘yellow’ mean ‘Knowledge’?</a:t>
            </a:r>
          </a:p>
          <a:p>
            <a:pPr>
              <a:buAutoNum type="alphaLcPeriod"/>
            </a:pPr>
            <a:r>
              <a:rPr lang="en-GB" sz="2000" dirty="0" smtClean="0"/>
              <a:t>China </a:t>
            </a:r>
          </a:p>
          <a:p>
            <a:pPr>
              <a:buAutoNum type="alphaLcPeriod"/>
            </a:pPr>
            <a:r>
              <a:rPr lang="en-GB" sz="2000" dirty="0" smtClean="0"/>
              <a:t>India</a:t>
            </a:r>
          </a:p>
          <a:p>
            <a:pPr>
              <a:buAutoNum type="alphaLcPeriod"/>
            </a:pPr>
            <a:endParaRPr lang="en-GB" sz="2000" dirty="0"/>
          </a:p>
        </p:txBody>
      </p:sp>
      <p:sp>
        <p:nvSpPr>
          <p:cNvPr id="14" name="Content Placeholder 12"/>
          <p:cNvSpPr txBox="1">
            <a:spLocks/>
          </p:cNvSpPr>
          <p:nvPr/>
        </p:nvSpPr>
        <p:spPr>
          <a:xfrm>
            <a:off x="4390757" y="1398588"/>
            <a:ext cx="4474362" cy="48318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GB" sz="2000" dirty="0" smtClean="0"/>
              <a:t>4. Which colour means ‘Happiness’ in Japan?</a:t>
            </a:r>
          </a:p>
          <a:p>
            <a:pPr>
              <a:buFont typeface="Wingdings 3" charset="2"/>
              <a:buAutoNum type="alphaLcPeriod"/>
            </a:pPr>
            <a:r>
              <a:rPr lang="en-GB" sz="2000" dirty="0" smtClean="0"/>
              <a:t>Orange </a:t>
            </a:r>
          </a:p>
          <a:p>
            <a:pPr>
              <a:buFont typeface="Wingdings 3" charset="2"/>
              <a:buAutoNum type="alphaLcPeriod"/>
            </a:pPr>
            <a:r>
              <a:rPr lang="en-GB" sz="2000" dirty="0" smtClean="0"/>
              <a:t>Pink</a:t>
            </a:r>
          </a:p>
          <a:p>
            <a:pPr>
              <a:buFont typeface="Wingdings 3" charset="2"/>
              <a:buAutoNum type="alphaLcPeriod"/>
            </a:pPr>
            <a:endParaRPr lang="en-GB" sz="2000" dirty="0" smtClean="0"/>
          </a:p>
          <a:p>
            <a:pPr marL="0" indent="0">
              <a:buFont typeface="Wingdings 3" charset="2"/>
              <a:buNone/>
            </a:pPr>
            <a:r>
              <a:rPr lang="en-GB" sz="2000" dirty="0"/>
              <a:t>5</a:t>
            </a:r>
            <a:r>
              <a:rPr lang="en-GB" sz="2000" dirty="0" smtClean="0"/>
              <a:t>. Do Mexicans wear blues at funerals?</a:t>
            </a:r>
          </a:p>
          <a:p>
            <a:pPr>
              <a:buFont typeface="Wingdings 3" charset="2"/>
              <a:buAutoNum type="alphaLcPeriod"/>
            </a:pPr>
            <a:r>
              <a:rPr lang="en-GB" sz="2000" dirty="0" smtClean="0"/>
              <a:t>Yes</a:t>
            </a:r>
          </a:p>
          <a:p>
            <a:pPr>
              <a:buFont typeface="Wingdings 3" charset="2"/>
              <a:buAutoNum type="alphaLcPeriod"/>
            </a:pPr>
            <a:r>
              <a:rPr lang="en-GB" sz="2000" dirty="0" smtClean="0"/>
              <a:t>No</a:t>
            </a:r>
          </a:p>
          <a:p>
            <a:pPr>
              <a:buFont typeface="Wingdings 3" charset="2"/>
              <a:buAutoNum type="alphaLcPeriod"/>
            </a:pPr>
            <a:endParaRPr lang="en-GB" sz="2000" dirty="0" smtClean="0"/>
          </a:p>
          <a:p>
            <a:pPr marL="0" indent="0">
              <a:buFont typeface="Wingdings 3" charset="2"/>
              <a:buNone/>
            </a:pPr>
            <a:r>
              <a:rPr lang="en-GB" sz="2000" dirty="0"/>
              <a:t>6</a:t>
            </a:r>
            <a:r>
              <a:rPr lang="en-GB" sz="2000" dirty="0" smtClean="0"/>
              <a:t>. Who uses ‘green’ as their symbol?</a:t>
            </a:r>
          </a:p>
          <a:p>
            <a:pPr>
              <a:buFont typeface="Wingdings 3" charset="2"/>
              <a:buAutoNum type="alphaLcPeriod"/>
            </a:pPr>
            <a:r>
              <a:rPr lang="en-GB" sz="2000" dirty="0" smtClean="0"/>
              <a:t>environmentalists</a:t>
            </a:r>
          </a:p>
          <a:p>
            <a:pPr>
              <a:buFont typeface="Wingdings 3" charset="2"/>
              <a:buAutoNum type="alphaLcPeriod"/>
            </a:pPr>
            <a:r>
              <a:rPr lang="en-GB" sz="2000" dirty="0" smtClean="0"/>
              <a:t>The women’s movement</a:t>
            </a:r>
          </a:p>
          <a:p>
            <a:pPr>
              <a:buFont typeface="Wingdings 3" charset="2"/>
              <a:buAutoNum type="alphaLcPeriod"/>
            </a:pPr>
            <a:endParaRPr lang="en-GB" sz="2000" dirty="0"/>
          </a:p>
        </p:txBody>
      </p:sp>
      <p:pic>
        <p:nvPicPr>
          <p:cNvPr id="15" name="Picture 1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925" y="2395460"/>
            <a:ext cx="4250075" cy="2633361"/>
          </a:xfrm>
          <a:prstGeom prst="rect">
            <a:avLst/>
          </a:prstGeom>
        </p:spPr>
      </p:pic>
      <p:pic>
        <p:nvPicPr>
          <p:cNvPr id="16" name="life_2e_intermediate_sb_track_03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03542" y="10937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7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52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3975348" cy="1320800"/>
          </a:xfrm>
        </p:spPr>
        <p:txBody>
          <a:bodyPr>
            <a:normAutofit/>
          </a:bodyPr>
          <a:lstStyle/>
          <a:p>
            <a:r>
              <a:rPr lang="en-GB" sz="2800" b="1" dirty="0" smtClean="0"/>
              <a:t>Listen again and complete the table</a:t>
            </a:r>
            <a:endParaRPr lang="en-GB" sz="2800" b="1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765" y="0"/>
            <a:ext cx="7527235" cy="6857785"/>
          </a:xfr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0" y="2556824"/>
            <a:ext cx="4250075" cy="2633361"/>
          </a:xfrm>
          <a:prstGeom prst="rect">
            <a:avLst/>
          </a:prstGeom>
        </p:spPr>
      </p:pic>
      <p:pic>
        <p:nvPicPr>
          <p:cNvPr id="6" name="life_2e_intermediate_sb_track_03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91467" y="17033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27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52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What do these colours mean in your country? </a:t>
            </a:r>
            <a:r>
              <a:rPr lang="en-GB" dirty="0"/>
              <a:t>W</a:t>
            </a:r>
            <a:r>
              <a:rPr lang="en-GB" dirty="0" smtClean="0"/>
              <a:t>hat is your favourite colour?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720571" y="2505670"/>
            <a:ext cx="14478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red</a:t>
            </a:r>
            <a:endParaRPr lang="en-U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26305" y="2531022"/>
            <a:ext cx="28696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/>
                </a:solidFill>
              </a:rPr>
              <a:t>YELLOW</a:t>
            </a:r>
            <a:endParaRPr 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82696" y="2556374"/>
            <a:ext cx="28552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ORANGE</a:t>
            </a:r>
            <a:endParaRPr lang="en-US" sz="5400" b="1" cap="none" spc="0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77606" y="3656448"/>
            <a:ext cx="23230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GREEN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77099" y="3656448"/>
            <a:ext cx="18437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solidFill>
                  <a:srgbClr val="0070C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BLUE</a:t>
            </a:r>
            <a:endParaRPr lang="en-US" sz="5400" b="1" cap="none" spc="0" dirty="0">
              <a:ln w="11430"/>
              <a:solidFill>
                <a:srgbClr val="0070C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0450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08" y="1963841"/>
            <a:ext cx="6055103" cy="3626408"/>
          </a:xfrm>
        </p:spPr>
      </p:pic>
      <p:sp>
        <p:nvSpPr>
          <p:cNvPr id="4" name="Rectangle 3"/>
          <p:cNvSpPr/>
          <p:nvPr/>
        </p:nvSpPr>
        <p:spPr>
          <a:xfrm>
            <a:off x="654708" y="568691"/>
            <a:ext cx="96840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GRAMMAR: QUESTION FORMS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6838122" y="2597426"/>
            <a:ext cx="914400" cy="3180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7885044" y="2597426"/>
            <a:ext cx="2584174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Has the same Subject-verb order as affirmative sentences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469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2"/>
          <p:cNvSpPr txBox="1">
            <a:spLocks/>
          </p:cNvSpPr>
          <p:nvPr/>
        </p:nvSpPr>
        <p:spPr>
          <a:xfrm>
            <a:off x="651854" y="1116975"/>
            <a:ext cx="5059833" cy="53563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GB" sz="2000" dirty="0" smtClean="0"/>
              <a:t>1. Where are the women going?</a:t>
            </a:r>
          </a:p>
          <a:p>
            <a:pPr>
              <a:buFont typeface="Wingdings 3" charset="2"/>
              <a:buAutoNum type="alphaLcPeriod"/>
            </a:pPr>
            <a:r>
              <a:rPr lang="en-GB" sz="2000" dirty="0" smtClean="0"/>
              <a:t>To a party</a:t>
            </a:r>
          </a:p>
          <a:p>
            <a:pPr>
              <a:buFont typeface="Wingdings 3" charset="2"/>
              <a:buAutoNum type="alphaLcPeriod"/>
            </a:pPr>
            <a:r>
              <a:rPr lang="en-GB" sz="2000" dirty="0" smtClean="0"/>
              <a:t>To a wedding</a:t>
            </a:r>
          </a:p>
          <a:p>
            <a:pPr>
              <a:buFont typeface="Wingdings 3" charset="2"/>
              <a:buAutoNum type="alphaLcPeriod"/>
            </a:pPr>
            <a:endParaRPr lang="en-GB" sz="2000" dirty="0" smtClean="0"/>
          </a:p>
          <a:p>
            <a:pPr marL="0" indent="0">
              <a:buFont typeface="Wingdings 3" charset="2"/>
              <a:buNone/>
            </a:pPr>
            <a:r>
              <a:rPr lang="en-GB" sz="2000" dirty="0" smtClean="0"/>
              <a:t>2. Does red mean different things in Eastern and Western cultures?</a:t>
            </a:r>
          </a:p>
          <a:p>
            <a:pPr>
              <a:buFont typeface="Wingdings 3" charset="2"/>
              <a:buAutoNum type="alphaLcPeriod"/>
            </a:pPr>
            <a:r>
              <a:rPr lang="en-GB" sz="2000" dirty="0" smtClean="0"/>
              <a:t>Yes</a:t>
            </a:r>
          </a:p>
          <a:p>
            <a:pPr>
              <a:buFont typeface="Wingdings 3" charset="2"/>
              <a:buAutoNum type="alphaLcPeriod"/>
            </a:pPr>
            <a:r>
              <a:rPr lang="en-GB" sz="2000" dirty="0" smtClean="0"/>
              <a:t>No</a:t>
            </a:r>
          </a:p>
          <a:p>
            <a:pPr>
              <a:buFont typeface="Wingdings 3" charset="2"/>
              <a:buAutoNum type="alphaLcPeriod"/>
            </a:pPr>
            <a:endParaRPr lang="en-GB" sz="2000" dirty="0" smtClean="0"/>
          </a:p>
          <a:p>
            <a:pPr marL="0" indent="0">
              <a:buFont typeface="Wingdings 3" charset="2"/>
              <a:buNone/>
            </a:pPr>
            <a:r>
              <a:rPr lang="en-GB" sz="2000" dirty="0" smtClean="0"/>
              <a:t>3. Where does ‘yellow’ mean ‘Knowledge’?</a:t>
            </a:r>
          </a:p>
          <a:p>
            <a:pPr>
              <a:buFont typeface="Wingdings 3" charset="2"/>
              <a:buAutoNum type="alphaLcPeriod"/>
            </a:pPr>
            <a:r>
              <a:rPr lang="en-GB" sz="2000" dirty="0" smtClean="0"/>
              <a:t>China </a:t>
            </a:r>
          </a:p>
          <a:p>
            <a:pPr>
              <a:buFont typeface="Wingdings 3" charset="2"/>
              <a:buAutoNum type="alphaLcPeriod"/>
            </a:pPr>
            <a:r>
              <a:rPr lang="en-GB" sz="2000" dirty="0" smtClean="0"/>
              <a:t>India</a:t>
            </a:r>
          </a:p>
          <a:p>
            <a:pPr>
              <a:buFont typeface="Wingdings 3" charset="2"/>
              <a:buAutoNum type="alphaLcPeriod"/>
            </a:pPr>
            <a:endParaRPr lang="en-GB" sz="2000" dirty="0"/>
          </a:p>
        </p:txBody>
      </p:sp>
      <p:sp>
        <p:nvSpPr>
          <p:cNvPr id="5" name="Content Placeholder 12"/>
          <p:cNvSpPr txBox="1">
            <a:spLocks/>
          </p:cNvSpPr>
          <p:nvPr/>
        </p:nvSpPr>
        <p:spPr>
          <a:xfrm>
            <a:off x="5397923" y="1116975"/>
            <a:ext cx="4965278" cy="4964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GB" sz="2000" dirty="0" smtClean="0"/>
              <a:t>4. Which colour means ‘Happiness’ in Japan?</a:t>
            </a:r>
          </a:p>
          <a:p>
            <a:pPr>
              <a:buFont typeface="Wingdings 3" charset="2"/>
              <a:buAutoNum type="alphaLcPeriod"/>
            </a:pPr>
            <a:r>
              <a:rPr lang="en-GB" sz="2000" dirty="0" smtClean="0"/>
              <a:t>Orange </a:t>
            </a:r>
          </a:p>
          <a:p>
            <a:pPr>
              <a:buFont typeface="Wingdings 3" charset="2"/>
              <a:buAutoNum type="alphaLcPeriod"/>
            </a:pPr>
            <a:r>
              <a:rPr lang="en-GB" sz="2000" dirty="0" smtClean="0"/>
              <a:t>Pink</a:t>
            </a:r>
          </a:p>
          <a:p>
            <a:pPr>
              <a:buFont typeface="Wingdings 3" charset="2"/>
              <a:buAutoNum type="alphaLcPeriod"/>
            </a:pPr>
            <a:endParaRPr lang="en-GB" sz="2000" dirty="0" smtClean="0"/>
          </a:p>
          <a:p>
            <a:pPr marL="0" indent="0">
              <a:buFont typeface="Wingdings 3" charset="2"/>
              <a:buNone/>
            </a:pPr>
            <a:r>
              <a:rPr lang="en-GB" sz="2000" dirty="0"/>
              <a:t>5</a:t>
            </a:r>
            <a:r>
              <a:rPr lang="en-GB" sz="2000" dirty="0" smtClean="0"/>
              <a:t>. Do Mexicans wear blues at funerals?</a:t>
            </a:r>
          </a:p>
          <a:p>
            <a:pPr>
              <a:buFont typeface="Wingdings 3" charset="2"/>
              <a:buAutoNum type="alphaLcPeriod"/>
            </a:pPr>
            <a:r>
              <a:rPr lang="en-GB" sz="2000" dirty="0" smtClean="0"/>
              <a:t>Yes</a:t>
            </a:r>
          </a:p>
          <a:p>
            <a:pPr>
              <a:buFont typeface="Wingdings 3" charset="2"/>
              <a:buAutoNum type="alphaLcPeriod"/>
            </a:pPr>
            <a:r>
              <a:rPr lang="en-GB" sz="2000" dirty="0" smtClean="0"/>
              <a:t>No</a:t>
            </a:r>
          </a:p>
          <a:p>
            <a:pPr>
              <a:buFont typeface="Wingdings 3" charset="2"/>
              <a:buAutoNum type="alphaLcPeriod"/>
            </a:pPr>
            <a:endParaRPr lang="en-GB" sz="2000" dirty="0" smtClean="0"/>
          </a:p>
          <a:p>
            <a:pPr marL="0" indent="0">
              <a:buFont typeface="Wingdings 3" charset="2"/>
              <a:buNone/>
            </a:pPr>
            <a:r>
              <a:rPr lang="en-GB" sz="2000" dirty="0"/>
              <a:t>6</a:t>
            </a:r>
            <a:r>
              <a:rPr lang="en-GB" sz="2000" dirty="0" smtClean="0"/>
              <a:t>. Who uses ‘green’ as their symbol?</a:t>
            </a:r>
          </a:p>
          <a:p>
            <a:pPr>
              <a:buFont typeface="Wingdings 3" charset="2"/>
              <a:buAutoNum type="alphaLcPeriod"/>
            </a:pPr>
            <a:r>
              <a:rPr lang="en-GB" sz="2000" dirty="0" smtClean="0"/>
              <a:t>environmentalists</a:t>
            </a:r>
          </a:p>
          <a:p>
            <a:pPr>
              <a:buFont typeface="Wingdings 3" charset="2"/>
              <a:buAutoNum type="alphaLcPeriod"/>
            </a:pPr>
            <a:r>
              <a:rPr lang="en-GB" sz="2000" dirty="0" smtClean="0"/>
              <a:t>The women’s movement</a:t>
            </a:r>
          </a:p>
          <a:p>
            <a:pPr>
              <a:buFont typeface="Wingdings 3" charset="2"/>
              <a:buAutoNum type="alphaLcPeriod"/>
            </a:pPr>
            <a:endParaRPr lang="en-GB" sz="20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51854" y="251792"/>
            <a:ext cx="8596668" cy="1320800"/>
          </a:xfrm>
        </p:spPr>
        <p:txBody>
          <a:bodyPr>
            <a:normAutofit/>
          </a:bodyPr>
          <a:lstStyle/>
          <a:p>
            <a:r>
              <a:rPr lang="en-GB" sz="2400" dirty="0" smtClean="0"/>
              <a:t>Which questions are object questions? Which are subject questions?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69926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78296"/>
            <a:ext cx="8596668" cy="1320800"/>
          </a:xfrm>
        </p:spPr>
        <p:txBody>
          <a:bodyPr>
            <a:normAutofit/>
          </a:bodyPr>
          <a:lstStyle/>
          <a:p>
            <a:r>
              <a:rPr lang="en-GB" sz="2800" dirty="0" smtClean="0"/>
              <a:t>Write questions for these answers. Begin with words in brackets.</a:t>
            </a:r>
            <a:endParaRPr lang="en-GB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97496"/>
            <a:ext cx="8943744" cy="4903303"/>
          </a:xfrm>
        </p:spPr>
        <p:txBody>
          <a:bodyPr>
            <a:normAutofit/>
          </a:bodyPr>
          <a:lstStyle/>
          <a:p>
            <a:pPr>
              <a:buAutoNum type="arabicPeriod"/>
            </a:pPr>
            <a:r>
              <a:rPr lang="en-GB" sz="2000" dirty="0" smtClean="0"/>
              <a:t>Mexicans wear blue at funerals. (who)</a:t>
            </a:r>
          </a:p>
          <a:p>
            <a:pPr>
              <a:buAutoNum type="arabicPeriod"/>
            </a:pPr>
            <a:endParaRPr lang="en-GB" sz="2000" dirty="0" smtClean="0"/>
          </a:p>
          <a:p>
            <a:pPr>
              <a:buAutoNum type="arabicPeriod"/>
            </a:pPr>
            <a:r>
              <a:rPr lang="en-GB" sz="2000" dirty="0" smtClean="0"/>
              <a:t>Yellow means happiness in Egypt. (which colour)</a:t>
            </a:r>
          </a:p>
          <a:p>
            <a:pPr>
              <a:buAutoNum type="arabicPeriod"/>
            </a:pPr>
            <a:endParaRPr lang="en-GB" sz="2000" dirty="0" smtClean="0"/>
          </a:p>
          <a:p>
            <a:pPr>
              <a:buAutoNum type="arabicPeriod"/>
            </a:pPr>
            <a:r>
              <a:rPr lang="en-GB" sz="2000" dirty="0" smtClean="0"/>
              <a:t>Some people wear purple on International Women’s day. (what colour)</a:t>
            </a:r>
          </a:p>
          <a:p>
            <a:pPr>
              <a:buAutoNum type="arabicPeriod"/>
            </a:pPr>
            <a:endParaRPr lang="en-GB" sz="2000" dirty="0" smtClean="0"/>
          </a:p>
          <a:p>
            <a:pPr>
              <a:buAutoNum type="arabicPeriod"/>
            </a:pPr>
            <a:r>
              <a:rPr lang="en-GB" sz="2000" dirty="0" smtClean="0"/>
              <a:t>Picasso painted a white dove as symbol of peace. (who)</a:t>
            </a:r>
          </a:p>
          <a:p>
            <a:pPr>
              <a:buAutoNum type="arabicPeriod"/>
            </a:pPr>
            <a:endParaRPr lang="en-GB" sz="2000" dirty="0" smtClean="0"/>
          </a:p>
          <a:p>
            <a:pPr>
              <a:buAutoNum type="arabicPeriod"/>
            </a:pPr>
            <a:r>
              <a:rPr lang="en-GB" sz="2000" dirty="0" smtClean="0"/>
              <a:t>Red means anger in many cultures. (what)</a:t>
            </a:r>
          </a:p>
          <a:p>
            <a:pPr>
              <a:buAutoNum type="arabicPeriod"/>
            </a:pPr>
            <a:endParaRPr lang="en-GB" sz="2000" dirty="0" smtClean="0"/>
          </a:p>
          <a:p>
            <a:pPr>
              <a:buAutoNum type="arabicPeriod"/>
            </a:pPr>
            <a:r>
              <a:rPr lang="en-GB" sz="2000" dirty="0" smtClean="0"/>
              <a:t>The United States president lives in the </a:t>
            </a:r>
            <a:r>
              <a:rPr lang="en-GB" sz="2000" dirty="0"/>
              <a:t>W</a:t>
            </a:r>
            <a:r>
              <a:rPr lang="en-GB" sz="2000" dirty="0" smtClean="0"/>
              <a:t>hite </a:t>
            </a:r>
            <a:r>
              <a:rPr lang="en-GB" sz="2000" dirty="0"/>
              <a:t>H</a:t>
            </a:r>
            <a:r>
              <a:rPr lang="en-GB" sz="2000" dirty="0" smtClean="0"/>
              <a:t>ouse. (who)</a:t>
            </a:r>
          </a:p>
          <a:p>
            <a:pPr>
              <a:buAutoNum type="arabicPeriod"/>
            </a:pPr>
            <a:endParaRPr lang="en-GB" sz="2000" dirty="0" smtClean="0"/>
          </a:p>
        </p:txBody>
      </p:sp>
    </p:spTree>
    <p:extLst>
      <p:ext uri="{BB962C8B-B14F-4D97-AF65-F5344CB8AC3E}">
        <p14:creationId xmlns:p14="http://schemas.microsoft.com/office/powerpoint/2010/main" val="298490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66352" y="648204"/>
            <a:ext cx="84208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GB" sz="5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Pronunciation: questions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Listen to the questions. Does the speaker voice rise at the end of the questions? Or does it rises, then falls.</a:t>
            </a:r>
          </a:p>
          <a:p>
            <a:endParaRPr lang="en-GB" dirty="0"/>
          </a:p>
        </p:txBody>
      </p:sp>
      <p:pic>
        <p:nvPicPr>
          <p:cNvPr id="9" name="life_2e_intermediate_sb_track_04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82448" y="22230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2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82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223" y="0"/>
            <a:ext cx="9228482" cy="6858000"/>
          </a:xfrm>
        </p:spPr>
      </p:pic>
    </p:spTree>
    <p:extLst>
      <p:ext uri="{BB962C8B-B14F-4D97-AF65-F5344CB8AC3E}">
        <p14:creationId xmlns:p14="http://schemas.microsoft.com/office/powerpoint/2010/main" val="208023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Write indirect questions for these direct questions. Begin with words in brackets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AutoNum type="arabicPeriod"/>
            </a:pPr>
            <a:r>
              <a:rPr lang="en-GB" sz="2400" dirty="0" smtClean="0"/>
              <a:t>How many hours a week do you study English? (Can you tell me)</a:t>
            </a:r>
          </a:p>
          <a:p>
            <a:pPr>
              <a:buAutoNum type="arabicPeriod"/>
            </a:pPr>
            <a:r>
              <a:rPr lang="en-GB" sz="2400" dirty="0" smtClean="0"/>
              <a:t>Why are you doing this course?</a:t>
            </a:r>
            <a:r>
              <a:rPr lang="en-GB" sz="2400" dirty="0"/>
              <a:t> (Can you tell me</a:t>
            </a:r>
            <a:r>
              <a:rPr lang="en-GB" sz="2400" dirty="0" smtClean="0"/>
              <a:t>)</a:t>
            </a:r>
          </a:p>
          <a:p>
            <a:pPr>
              <a:buAutoNum type="arabicPeriod"/>
            </a:pPr>
            <a:r>
              <a:rPr lang="en-GB" sz="2400" dirty="0" smtClean="0"/>
              <a:t>When does the course finish? (Do you know)</a:t>
            </a:r>
          </a:p>
          <a:p>
            <a:pPr>
              <a:buFont typeface="Wingdings 3" charset="2"/>
              <a:buAutoNum type="arabicPeriod"/>
            </a:pPr>
            <a:r>
              <a:rPr lang="en-GB" sz="2400" dirty="0" smtClean="0"/>
              <a:t>How many languages does the teacher speak? </a:t>
            </a:r>
            <a:r>
              <a:rPr lang="en-GB" sz="2400" dirty="0"/>
              <a:t>(Do you know)</a:t>
            </a:r>
          </a:p>
          <a:p>
            <a:pPr>
              <a:buAutoNum type="arabicPeriod"/>
            </a:pPr>
            <a:r>
              <a:rPr lang="en-GB" sz="2400" dirty="0" smtClean="0"/>
              <a:t>Which other courses are you doing? (Can you tell me)</a:t>
            </a:r>
          </a:p>
          <a:p>
            <a:pPr>
              <a:buFont typeface="Wingdings 3" charset="2"/>
              <a:buAutoNum type="arabicPeriod"/>
            </a:pPr>
            <a:r>
              <a:rPr lang="en-GB" sz="2400" dirty="0" smtClean="0"/>
              <a:t>How many students are there in this class? (Do you know)</a:t>
            </a:r>
            <a:endParaRPr lang="en-GB" sz="2400" dirty="0"/>
          </a:p>
          <a:p>
            <a:pPr>
              <a:buAutoNum type="arabicPeriod"/>
            </a:pPr>
            <a:endParaRPr lang="en-GB" sz="2400" dirty="0" smtClean="0"/>
          </a:p>
        </p:txBody>
      </p:sp>
    </p:spTree>
    <p:extLst>
      <p:ext uri="{BB962C8B-B14F-4D97-AF65-F5344CB8AC3E}">
        <p14:creationId xmlns:p14="http://schemas.microsoft.com/office/powerpoint/2010/main" val="385916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 smtClean="0">
                <a:latin typeface="Berlin Sans FB" pitchFamily="34" charset="0"/>
              </a:rPr>
              <a:t>UNIT 1: CULTURE AND INDENTITY</a:t>
            </a:r>
            <a:endParaRPr lang="en-GB" b="1" dirty="0">
              <a:latin typeface="Berlin Sans FB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 smtClean="0"/>
              <a:t>Ms.</a:t>
            </a:r>
            <a:r>
              <a:rPr lang="en-GB" dirty="0" smtClean="0"/>
              <a:t> Duong Tran </a:t>
            </a:r>
            <a:r>
              <a:rPr lang="en-GB" dirty="0" err="1" smtClean="0"/>
              <a:t>Thuy</a:t>
            </a:r>
            <a:r>
              <a:rPr lang="en-GB" dirty="0" smtClean="0"/>
              <a:t> Trinh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184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Put the words in correct order to make questions:</a:t>
            </a:r>
          </a:p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3211455" y="595196"/>
            <a:ext cx="54510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EXTRA ACTIVITY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28" y="2691685"/>
            <a:ext cx="7884371" cy="82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86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Put the words in correct order to make questions:</a:t>
            </a:r>
          </a:p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3211455" y="595196"/>
            <a:ext cx="54510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EXTRA ACTIVITY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91" y="2807593"/>
            <a:ext cx="9001581" cy="85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3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Put the words in correct order to make questions:</a:t>
            </a:r>
          </a:p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3211455" y="595196"/>
            <a:ext cx="54510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EXTRA ACTIVITY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77" y="2716696"/>
            <a:ext cx="8775071" cy="82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3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Put the words in correct order to make questions:</a:t>
            </a:r>
          </a:p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3211455" y="595196"/>
            <a:ext cx="54510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EXTRA ACTIVITY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20" y="2878815"/>
            <a:ext cx="9361775" cy="76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Put the words in correct order to make questions:</a:t>
            </a:r>
          </a:p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3211455" y="595196"/>
            <a:ext cx="54510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EXTRA ACTIVITY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83" y="2754504"/>
            <a:ext cx="10307022" cy="77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6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160" y="1935302"/>
            <a:ext cx="8596668" cy="3880773"/>
          </a:xfrm>
        </p:spPr>
        <p:txBody>
          <a:bodyPr>
            <a:normAutofit/>
          </a:bodyPr>
          <a:lstStyle/>
          <a:p>
            <a:r>
              <a:rPr lang="en-GB" sz="2400" dirty="0" smtClean="0"/>
              <a:t>1. Can you tell me how many hours a week you study English?</a:t>
            </a:r>
          </a:p>
          <a:p>
            <a:r>
              <a:rPr lang="en-GB" sz="2400" dirty="0" smtClean="0"/>
              <a:t>2. Can you tell me why you are doing this course?</a:t>
            </a:r>
          </a:p>
          <a:p>
            <a:r>
              <a:rPr lang="en-GB" sz="2400" dirty="0" smtClean="0"/>
              <a:t>3. Do you know when the course finishes?</a:t>
            </a:r>
          </a:p>
          <a:p>
            <a:r>
              <a:rPr lang="en-GB" sz="2400" dirty="0" smtClean="0"/>
              <a:t>4. Do you know how many languages the teacher speaks?</a:t>
            </a:r>
          </a:p>
          <a:p>
            <a:r>
              <a:rPr lang="en-GB" sz="2400" dirty="0" smtClean="0"/>
              <a:t>5. Can you tell me which other courses you are doing?</a:t>
            </a:r>
          </a:p>
          <a:p>
            <a:r>
              <a:rPr lang="en-GB" sz="2400" dirty="0" smtClean="0"/>
              <a:t>6. Do you know how many students there are in this class?</a:t>
            </a:r>
          </a:p>
          <a:p>
            <a:endParaRPr lang="en-GB" sz="2400" dirty="0" smtClean="0"/>
          </a:p>
          <a:p>
            <a:endParaRPr lang="en-GB" sz="2400" dirty="0"/>
          </a:p>
        </p:txBody>
      </p:sp>
      <p:sp>
        <p:nvSpPr>
          <p:cNvPr id="4" name="Rectangle 3"/>
          <p:cNvSpPr/>
          <p:nvPr/>
        </p:nvSpPr>
        <p:spPr>
          <a:xfrm>
            <a:off x="3680041" y="549965"/>
            <a:ext cx="39837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DISCUSSION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5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899" y="230961"/>
            <a:ext cx="9116022" cy="1320800"/>
          </a:xfrm>
        </p:spPr>
        <p:txBody>
          <a:bodyPr>
            <a:normAutofit/>
          </a:bodyPr>
          <a:lstStyle/>
          <a:p>
            <a:r>
              <a:rPr lang="en-GB" sz="2800" b="1" dirty="0" smtClean="0"/>
              <a:t>Complete the questions with verbs or question words</a:t>
            </a:r>
            <a:endParaRPr lang="en-GB" sz="2800" b="1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0" y="849383"/>
            <a:ext cx="8759861" cy="6008617"/>
          </a:xfrm>
        </p:spPr>
      </p:pic>
    </p:spTree>
    <p:extLst>
      <p:ext uri="{BB962C8B-B14F-4D97-AF65-F5344CB8AC3E}">
        <p14:creationId xmlns:p14="http://schemas.microsoft.com/office/powerpoint/2010/main" val="407264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84" y="1198246"/>
            <a:ext cx="6333221" cy="4785695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838086" y="1492624"/>
            <a:ext cx="4605361" cy="4360480"/>
          </a:xfrm>
          <a:solidFill>
            <a:schemeClr val="bg1">
              <a:alpha val="85000"/>
            </a:schemeClr>
          </a:solidFill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GB" sz="2800" dirty="0" smtClean="0"/>
              <a:t>Where’s the girl from?</a:t>
            </a:r>
          </a:p>
          <a:p>
            <a:pPr marL="457200" indent="-457200">
              <a:buAutoNum type="arabicPeriod"/>
            </a:pPr>
            <a:r>
              <a:rPr lang="en-GB" sz="2800" dirty="0" smtClean="0"/>
              <a:t>What’s she wearing? Traditional clothes or everyday clothes?</a:t>
            </a:r>
          </a:p>
          <a:p>
            <a:pPr marL="457200" indent="-457200">
              <a:buAutoNum type="arabicPeriod"/>
            </a:pPr>
            <a:r>
              <a:rPr lang="en-GB" sz="2800" dirty="0" smtClean="0"/>
              <a:t>The photo shows two things that are important in Native American culture. What do you think they are?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63101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Listen and check</a:t>
            </a:r>
            <a:endParaRPr lang="en-GB" dirty="0"/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15" y="1828800"/>
            <a:ext cx="4203774" cy="3845761"/>
          </a:xfrm>
        </p:spPr>
      </p:pic>
      <p:pic>
        <p:nvPicPr>
          <p:cNvPr id="6" name="life_2e_intermediate_sb_track_01.mp3">
            <a:hlinkClick r:id="" action="ppaction://media"/>
          </p:cNvPr>
          <p:cNvPicPr>
            <a:picLocks noGrp="1" noChangeAspect="1"/>
          </p:cNvPicPr>
          <p:nvPr>
            <p:ph sz="half" idx="2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31132" y="1709403"/>
            <a:ext cx="609600" cy="609600"/>
          </a:xfrm>
        </p:spPr>
      </p:pic>
      <p:sp>
        <p:nvSpPr>
          <p:cNvPr id="7" name="Content Placeholder 6"/>
          <p:cNvSpPr txBox="1">
            <a:spLocks/>
          </p:cNvSpPr>
          <p:nvPr/>
        </p:nvSpPr>
        <p:spPr>
          <a:xfrm>
            <a:off x="5061398" y="1492624"/>
            <a:ext cx="6382050" cy="436048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 3" charset="2"/>
              <a:buAutoNum type="arabicPeriod"/>
            </a:pPr>
            <a:r>
              <a:rPr lang="en-GB" sz="2800" dirty="0" smtClean="0"/>
              <a:t>Where’s the girl from?</a:t>
            </a:r>
          </a:p>
          <a:p>
            <a:pPr marL="457200" indent="-457200">
              <a:buFont typeface="Wingdings 3" charset="2"/>
              <a:buAutoNum type="arabicPeriod"/>
            </a:pPr>
            <a:endParaRPr lang="en-GB" sz="2800" dirty="0" smtClean="0"/>
          </a:p>
          <a:p>
            <a:pPr marL="457200" indent="-457200">
              <a:buFont typeface="Wingdings 3" charset="2"/>
              <a:buAutoNum type="arabicPeriod"/>
            </a:pPr>
            <a:r>
              <a:rPr lang="en-GB" sz="2800" dirty="0" smtClean="0"/>
              <a:t>What’s she wearing? Traditional clothes or everyday clothes?</a:t>
            </a:r>
          </a:p>
          <a:p>
            <a:pPr marL="457200" indent="-457200">
              <a:buFont typeface="Wingdings 3" charset="2"/>
              <a:buAutoNum type="arabicPeriod"/>
            </a:pPr>
            <a:endParaRPr lang="en-GB" sz="2800" dirty="0" smtClean="0"/>
          </a:p>
          <a:p>
            <a:pPr marL="457200" indent="-457200">
              <a:buFont typeface="Wingdings 3" charset="2"/>
              <a:buAutoNum type="arabicPeriod"/>
            </a:pPr>
            <a:r>
              <a:rPr lang="en-GB" sz="2800" dirty="0" smtClean="0"/>
              <a:t>The photo shows two things that are important in Native American culture. What do you think they are?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931106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9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Listen again and complete the sentences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15" y="1828800"/>
            <a:ext cx="4203774" cy="3845761"/>
          </a:xfrm>
          <a:prstGeom prst="rect">
            <a:avLst/>
          </a:prstGeom>
        </p:spPr>
      </p:pic>
      <p:pic>
        <p:nvPicPr>
          <p:cNvPr id="6" name="life_2e_intermediate_sb_track_0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31132" y="1709403"/>
            <a:ext cx="609600" cy="609600"/>
          </a:xfrm>
          <a:prstGeom prst="rect">
            <a:avLst/>
          </a:prstGeom>
        </p:spPr>
      </p:pic>
      <p:sp>
        <p:nvSpPr>
          <p:cNvPr id="7" name="Content Placeholder 6"/>
          <p:cNvSpPr txBox="1">
            <a:spLocks/>
          </p:cNvSpPr>
          <p:nvPr/>
        </p:nvSpPr>
        <p:spPr>
          <a:xfrm>
            <a:off x="5061397" y="1709403"/>
            <a:ext cx="6927841" cy="436048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 3" charset="2"/>
              <a:buAutoNum type="arabicPeriod"/>
            </a:pPr>
            <a:r>
              <a:rPr lang="en-GB" sz="2400" dirty="0" smtClean="0"/>
              <a:t>People from all culture need a sense of ________________</a:t>
            </a:r>
          </a:p>
          <a:p>
            <a:pPr marL="457200" indent="-457200">
              <a:buFont typeface="Wingdings 3" charset="2"/>
              <a:buAutoNum type="arabicPeriod"/>
            </a:pPr>
            <a:endParaRPr lang="en-GB" sz="2400" dirty="0" smtClean="0"/>
          </a:p>
          <a:p>
            <a:pPr marL="457200" indent="-457200">
              <a:buFont typeface="Wingdings 3" charset="2"/>
              <a:buAutoNum type="arabicPeriod"/>
            </a:pPr>
            <a:r>
              <a:rPr lang="en-GB" sz="2400" dirty="0" smtClean="0"/>
              <a:t>Many native American children learn to ride _______________</a:t>
            </a:r>
          </a:p>
          <a:p>
            <a:pPr marL="457200" indent="-457200">
              <a:buFont typeface="Wingdings 3" charset="2"/>
              <a:buAutoNum type="arabicPeriod"/>
            </a:pPr>
            <a:endParaRPr lang="en-GB" sz="2400" dirty="0" smtClean="0"/>
          </a:p>
          <a:p>
            <a:pPr marL="457200" indent="-457200">
              <a:buFont typeface="Wingdings 3" charset="2"/>
              <a:buAutoNum type="arabicPeriod"/>
            </a:pPr>
            <a:r>
              <a:rPr lang="en-GB" sz="2400" dirty="0" smtClean="0"/>
              <a:t>Wearing the colours of our favourite team say ‘We _______________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76891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9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77334" y="1416677"/>
            <a:ext cx="8596668" cy="4624686"/>
          </a:xfrm>
        </p:spPr>
        <p:txBody>
          <a:bodyPr>
            <a:normAutofit/>
          </a:bodyPr>
          <a:lstStyle/>
          <a:p>
            <a:r>
              <a:rPr lang="en-GB" sz="2800" dirty="0" smtClean="0"/>
              <a:t>Do you belong to any of these groups?</a:t>
            </a:r>
          </a:p>
          <a:p>
            <a:endParaRPr lang="en-GB" sz="2800" dirty="0"/>
          </a:p>
        </p:txBody>
      </p:sp>
      <p:sp>
        <p:nvSpPr>
          <p:cNvPr id="5" name="Rectangle 4"/>
          <p:cNvSpPr/>
          <p:nvPr/>
        </p:nvSpPr>
        <p:spPr>
          <a:xfrm>
            <a:off x="3292742" y="340045"/>
            <a:ext cx="39837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DISCUSSION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36372" y="2305318"/>
            <a:ext cx="2587568" cy="461665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 smtClean="0"/>
              <a:t>Cultural societies</a:t>
            </a:r>
            <a:endParaRPr lang="en-GB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2122867" y="2902383"/>
            <a:ext cx="2842445" cy="461665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 smtClean="0"/>
              <a:t>Educational classes</a:t>
            </a:r>
            <a:endParaRPr lang="en-GB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112394" y="3516964"/>
            <a:ext cx="2092239" cy="461665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 smtClean="0"/>
              <a:t>Family groups</a:t>
            </a:r>
            <a:endParaRPr lang="en-GB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4158513" y="4155028"/>
            <a:ext cx="2044149" cy="461665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 smtClean="0"/>
              <a:t>Hobby groups</a:t>
            </a:r>
            <a:endParaRPr lang="en-GB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5332987" y="4769093"/>
            <a:ext cx="2924198" cy="461665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 smtClean="0"/>
              <a:t>Online communities</a:t>
            </a:r>
            <a:endParaRPr lang="en-GB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7302246" y="5382946"/>
            <a:ext cx="1712328" cy="461665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 smtClean="0"/>
              <a:t>Sport clubs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51516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1A. HOW WE SEE OTHER CULTURES</a:t>
            </a:r>
            <a:endParaRPr lang="en-GB" dirty="0"/>
          </a:p>
        </p:txBody>
      </p:sp>
      <p:sp>
        <p:nvSpPr>
          <p:cNvPr id="10" name="AutoShape 2" descr="Hustler (Baseball Cap) - Swish Embass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70" y="1081993"/>
            <a:ext cx="1905000" cy="2390775"/>
          </a:xfrm>
          <a:prstGeom prst="rect">
            <a:avLst/>
          </a:prstGeom>
        </p:spPr>
      </p:pic>
      <p:pic>
        <p:nvPicPr>
          <p:cNvPr id="12" name="Content Placeholder 11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790" y="3058372"/>
            <a:ext cx="1324160" cy="276264"/>
          </a:xfrm>
        </p:spPr>
      </p:pic>
      <p:grpSp>
        <p:nvGrpSpPr>
          <p:cNvPr id="15" name="Group 14"/>
          <p:cNvGrpSpPr/>
          <p:nvPr/>
        </p:nvGrpSpPr>
        <p:grpSpPr>
          <a:xfrm>
            <a:off x="1108369" y="1144232"/>
            <a:ext cx="1905000" cy="2390775"/>
            <a:chOff x="1104394" y="1081993"/>
            <a:chExt cx="1905000" cy="239077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4394" y="1081993"/>
              <a:ext cx="1905000" cy="2390775"/>
            </a:xfrm>
            <a:prstGeom prst="rect">
              <a:avLst/>
            </a:prstGeom>
          </p:spPr>
        </p:pic>
        <p:pic>
          <p:nvPicPr>
            <p:cNvPr id="14" name="Content Placeholder 11" descr="Screen Clippi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4814" y="3058372"/>
              <a:ext cx="1324160" cy="276264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4075840" y="1095535"/>
            <a:ext cx="2272761" cy="2301340"/>
            <a:chOff x="4337662" y="1061875"/>
            <a:chExt cx="2272761" cy="230134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37662" y="1061875"/>
              <a:ext cx="2272761" cy="2272761"/>
            </a:xfrm>
            <a:prstGeom prst="rect">
              <a:avLst/>
            </a:prstGeom>
          </p:spPr>
        </p:pic>
        <p:pic>
          <p:nvPicPr>
            <p:cNvPr id="17" name="Picture 16" descr="Screen Clippi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5668" y="3058372"/>
              <a:ext cx="1038370" cy="304843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6690066" y="4059372"/>
            <a:ext cx="1977293" cy="2101136"/>
            <a:chOff x="7876548" y="1233500"/>
            <a:chExt cx="1977293" cy="210113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76548" y="1233500"/>
              <a:ext cx="1977293" cy="1977293"/>
            </a:xfrm>
            <a:prstGeom prst="rect">
              <a:avLst/>
            </a:prstGeom>
          </p:spPr>
        </p:pic>
        <p:pic>
          <p:nvPicPr>
            <p:cNvPr id="20" name="Picture 19" descr="Screen Clippi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5036" y="3048846"/>
              <a:ext cx="1200318" cy="285790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77334" y="4025307"/>
            <a:ext cx="2995949" cy="2135201"/>
            <a:chOff x="905431" y="4006254"/>
            <a:chExt cx="2995949" cy="2135201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5431" y="4006254"/>
              <a:ext cx="2995949" cy="1992306"/>
            </a:xfrm>
            <a:prstGeom prst="rect">
              <a:avLst/>
            </a:prstGeom>
          </p:spPr>
        </p:pic>
        <p:pic>
          <p:nvPicPr>
            <p:cNvPr id="24" name="Picture 23" descr="Screen Clippi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4695" y="5855665"/>
              <a:ext cx="1057423" cy="285790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4062589" y="3834661"/>
            <a:ext cx="2142186" cy="2373597"/>
            <a:chOff x="4337662" y="3786911"/>
            <a:chExt cx="2142186" cy="2373597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37662" y="3786911"/>
              <a:ext cx="2142186" cy="2142186"/>
            </a:xfrm>
            <a:prstGeom prst="rect">
              <a:avLst/>
            </a:prstGeom>
          </p:spPr>
        </p:pic>
        <p:pic>
          <p:nvPicPr>
            <p:cNvPr id="27" name="Picture 26" descr="Screen Clippi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5668" y="5855665"/>
              <a:ext cx="962159" cy="304843"/>
            </a:xfrm>
            <a:prstGeom prst="rect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6952628" y="1688760"/>
            <a:ext cx="34294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2800" dirty="0" smtClean="0"/>
              <a:t>AUSTRALIA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2800" dirty="0" smtClean="0"/>
              <a:t>UNITED STATES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2800" dirty="0" smtClean="0"/>
              <a:t>ENGLAND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2800" dirty="0" smtClean="0"/>
              <a:t>MEXICO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2800" dirty="0" smtClean="0"/>
              <a:t>VIETNAM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98847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563</TotalTime>
  <Words>1961</Words>
  <Application>Microsoft Office PowerPoint</Application>
  <PresentationFormat>Custom</PresentationFormat>
  <Paragraphs>312</Paragraphs>
  <Slides>46</Slides>
  <Notes>0</Notes>
  <HiddenSlides>0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Facet</vt:lpstr>
      <vt:lpstr>PowerPoint Presentation</vt:lpstr>
      <vt:lpstr>PowerPoint Presentation</vt:lpstr>
      <vt:lpstr>PowerPoint Presentation</vt:lpstr>
      <vt:lpstr>UNIT 1: CULTURE AND INDENTITY</vt:lpstr>
      <vt:lpstr>PowerPoint Presentation</vt:lpstr>
      <vt:lpstr>Listen and check</vt:lpstr>
      <vt:lpstr>Listen again and complete the sentences</vt:lpstr>
      <vt:lpstr>PowerPoint Presentation</vt:lpstr>
      <vt:lpstr>1A. HOW WE SEE OTHER CULTURES</vt:lpstr>
      <vt:lpstr>TEACHING VOCABULARY</vt:lpstr>
      <vt:lpstr>PowerPoint Presentation</vt:lpstr>
      <vt:lpstr>PowerPoint Presentation</vt:lpstr>
      <vt:lpstr>Choose the correct verb.</vt:lpstr>
      <vt:lpstr>Look at these sentences, are they correct or incorrect?</vt:lpstr>
      <vt:lpstr>PowerPoint Presentation</vt:lpstr>
      <vt:lpstr>Exercise: Complete the sentences with correct tense.</vt:lpstr>
      <vt:lpstr>PowerPoint Presentation</vt:lpstr>
      <vt:lpstr>PowerPoint Presentation</vt:lpstr>
      <vt:lpstr>PowerPoint Presentation</vt:lpstr>
      <vt:lpstr>Choose the correct option to complete the expression with love.</vt:lpstr>
      <vt:lpstr>PowerPoint Presentation</vt:lpstr>
      <vt:lpstr>PowerPoint Presentation</vt:lpstr>
      <vt:lpstr>PowerPoint Presentation</vt:lpstr>
      <vt:lpstr>Choose the correct option to complete the sentences</vt:lpstr>
      <vt:lpstr>Put the letters in correct order to make nouns describing feelings. What the adjective for each noun. Talk about a time when you have this feeling and why.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Listen again and complete the table</vt:lpstr>
      <vt:lpstr>What do these colours mean in your country? What is your favourite colour?</vt:lpstr>
      <vt:lpstr>PowerPoint Presentation</vt:lpstr>
      <vt:lpstr>Which questions are object questions? Which are subject questions?</vt:lpstr>
      <vt:lpstr>Write questions for these answers. Begin with words in brackets.</vt:lpstr>
      <vt:lpstr>PowerPoint Presentation</vt:lpstr>
      <vt:lpstr>PowerPoint Presentation</vt:lpstr>
      <vt:lpstr>Write indirect questions for these direct questions. Begin with words in brackets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Complete the questions with verbs or question words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1: CULTURE AND INDENTITY</dc:title>
  <dc:creator>Trinh Dương</dc:creator>
  <cp:lastModifiedBy>hp</cp:lastModifiedBy>
  <cp:revision>44</cp:revision>
  <dcterms:created xsi:type="dcterms:W3CDTF">2021-01-25T07:26:45Z</dcterms:created>
  <dcterms:modified xsi:type="dcterms:W3CDTF">2021-02-20T04:43:22Z</dcterms:modified>
</cp:coreProperties>
</file>